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7" r:id="rId3"/>
    <p:sldId id="268" r:id="rId4"/>
    <p:sldId id="269" r:id="rId5"/>
    <p:sldId id="270" r:id="rId6"/>
    <p:sldId id="271" r:id="rId7"/>
    <p:sldId id="272" r:id="rId8"/>
    <p:sldId id="273" r:id="rId9"/>
    <p:sldId id="274" r:id="rId10"/>
    <p:sldId id="275" r:id="rId11"/>
    <p:sldId id="27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0A122F8-A1FD-43DF-92CB-EA194C493F83}" v="3" dt="2023-06-04T15:14:11.84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0023" autoAdjust="0"/>
  </p:normalViewPr>
  <p:slideViewPr>
    <p:cSldViewPr snapToGrid="0">
      <p:cViewPr varScale="1">
        <p:scale>
          <a:sx n="92" d="100"/>
          <a:sy n="92" d="100"/>
        </p:scale>
        <p:origin x="72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0582EA-DFAC-4984-AE32-CEAE21C6AB73}" type="datetimeFigureOut">
              <a:rPr lang="en-US" smtClean="0"/>
              <a:t>6/11/2023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B531E3-9608-4DDE-BB40-7BFDE2CAE8D7}" type="slidenum">
              <a:rPr lang="en-US" smtClean="0"/>
              <a:t>‹#›</a:t>
            </a:fld>
            <a:endParaRPr lang="en-US"/>
          </a:p>
        </p:txBody>
      </p:sp>
    </p:spTree>
    <p:extLst>
      <p:ext uri="{BB962C8B-B14F-4D97-AF65-F5344CB8AC3E}">
        <p14:creationId xmlns:p14="http://schemas.microsoft.com/office/powerpoint/2010/main" val="34242834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Today’s presentation will journey through the role of Automated Testing in DevOps, underlining its impact on software quality, rapid delivery, and collaboration.</a:t>
            </a:r>
            <a:endParaRPr lang="en-US" dirty="0"/>
          </a:p>
        </p:txBody>
      </p:sp>
      <p:sp>
        <p:nvSpPr>
          <p:cNvPr id="4" name="Slide Number Placeholder 3"/>
          <p:cNvSpPr>
            <a:spLocks noGrp="1"/>
          </p:cNvSpPr>
          <p:nvPr>
            <p:ph type="sldNum" sz="quarter" idx="5"/>
          </p:nvPr>
        </p:nvSpPr>
        <p:spPr/>
        <p:txBody>
          <a:bodyPr/>
          <a:lstStyle/>
          <a:p>
            <a:fld id="{F6B531E3-9608-4DDE-BB40-7BFDE2CAE8D7}" type="slidenum">
              <a:rPr lang="en-US" smtClean="0"/>
              <a:t>1</a:t>
            </a:fld>
            <a:endParaRPr lang="en-US"/>
          </a:p>
        </p:txBody>
      </p:sp>
    </p:spTree>
    <p:extLst>
      <p:ext uri="{BB962C8B-B14F-4D97-AF65-F5344CB8AC3E}">
        <p14:creationId xmlns:p14="http://schemas.microsoft.com/office/powerpoint/2010/main" val="42348647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In a DevOps environment, Unit, Integration, and Acceptance tests work synergistically. Continuous Integration pipelines leverage Unit and Integration tests to catch issues early, while Continuous Deployment pipelines use Acceptance tests to ensure that the software meets business requirements before deployment.</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10</a:t>
            </a:fld>
            <a:endParaRPr lang="en-US"/>
          </a:p>
        </p:txBody>
      </p:sp>
    </p:spTree>
    <p:extLst>
      <p:ext uri="{BB962C8B-B14F-4D97-AF65-F5344CB8AC3E}">
        <p14:creationId xmlns:p14="http://schemas.microsoft.com/office/powerpoint/2010/main" val="2240098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Automated Testing is essential in DevOps for ensuring high-quality software delivery at speed. By employing Unit Tests, Integration Tests, and Acceptance Tests strategically within the CI/CD pipeline, organizations can create a robust framework for detecting and fixing issues early, ensuring compatibility, and verifying that the software meets user requirements.</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11</a:t>
            </a:fld>
            <a:endParaRPr lang="en-US"/>
          </a:p>
        </p:txBody>
      </p:sp>
    </p:spTree>
    <p:extLst>
      <p:ext uri="{BB962C8B-B14F-4D97-AF65-F5344CB8AC3E}">
        <p14:creationId xmlns:p14="http://schemas.microsoft.com/office/powerpoint/2010/main" val="23038562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B531E3-9608-4DDE-BB40-7BFDE2CAE8D7}" type="slidenum">
              <a:rPr lang="en-US" smtClean="0"/>
              <a:t>12</a:t>
            </a:fld>
            <a:endParaRPr lang="en-US"/>
          </a:p>
        </p:txBody>
      </p:sp>
    </p:spTree>
    <p:extLst>
      <p:ext uri="{BB962C8B-B14F-4D97-AF65-F5344CB8AC3E}">
        <p14:creationId xmlns:p14="http://schemas.microsoft.com/office/powerpoint/2010/main" val="41196106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Automated testing plays a critical role in achieving the objective of DevOps by ensuring that code changes do not introduce new defects. Testing automation under DevOps encompasses different types of tests including Unit Tests, Acceptance Tests, and Integration Tests.</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2</a:t>
            </a:fld>
            <a:endParaRPr lang="en-US"/>
          </a:p>
        </p:txBody>
      </p:sp>
    </p:spTree>
    <p:extLst>
      <p:ext uri="{BB962C8B-B14F-4D97-AF65-F5344CB8AC3E}">
        <p14:creationId xmlns:p14="http://schemas.microsoft.com/office/powerpoint/2010/main" val="32524333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Unit Testing involves testing the smallest parts of a codebase in isolation, such as individual functions or methods. These tests are designed to ensure that a specific component behaves correctly and meets its design specifications. Being small and focused, unit tests usually execute quickly and are often the first line of defense against software defects.</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3</a:t>
            </a:fld>
            <a:endParaRPr lang="en-US"/>
          </a:p>
        </p:txBody>
      </p:sp>
    </p:spTree>
    <p:extLst>
      <p:ext uri="{BB962C8B-B14F-4D97-AF65-F5344CB8AC3E}">
        <p14:creationId xmlns:p14="http://schemas.microsoft.com/office/powerpoint/2010/main" val="2121194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Unit Testing helps in identifying and fixing issues early in the development process, which contributes to improved code quality. They also facilitate code refactoring and make the integration process smoother, as each piece is validated independently before it is integrated with other components.</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4</a:t>
            </a:fld>
            <a:endParaRPr lang="en-US"/>
          </a:p>
        </p:txBody>
      </p:sp>
    </p:spTree>
    <p:extLst>
      <p:ext uri="{BB962C8B-B14F-4D97-AF65-F5344CB8AC3E}">
        <p14:creationId xmlns:p14="http://schemas.microsoft.com/office/powerpoint/2010/main" val="12251714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Integration Testing focuses on the interfaces and interactions between different units or components. The objective is to identify and address issues that might arise when individual units are combined. Integration tests verify that different parts of the system work together as intended.</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5</a:t>
            </a:fld>
            <a:endParaRPr lang="en-US"/>
          </a:p>
        </p:txBody>
      </p:sp>
    </p:spTree>
    <p:extLst>
      <p:ext uri="{BB962C8B-B14F-4D97-AF65-F5344CB8AC3E}">
        <p14:creationId xmlns:p14="http://schemas.microsoft.com/office/powerpoint/2010/main" val="17862829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Integration Testing helps to detect interface defects between modules and ensures that integrated components function correctly. It provides confidence that the system will work as expected in a real-world scenario when components interact with each other and with external systems.</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6</a:t>
            </a:fld>
            <a:endParaRPr lang="en-US"/>
          </a:p>
        </p:txBody>
      </p:sp>
    </p:spTree>
    <p:extLst>
      <p:ext uri="{BB962C8B-B14F-4D97-AF65-F5344CB8AC3E}">
        <p14:creationId xmlns:p14="http://schemas.microsoft.com/office/powerpoint/2010/main" val="14129457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Acceptance Testing is the phase where the system is tested for acceptability and ensures that the software meets the intended business requirements. It acts as a final verification phase before the software is released to production and verifies if the system meets the specified requirements from a user’s perspective.</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7</a:t>
            </a:fld>
            <a:endParaRPr lang="en-US"/>
          </a:p>
        </p:txBody>
      </p:sp>
    </p:spTree>
    <p:extLst>
      <p:ext uri="{BB962C8B-B14F-4D97-AF65-F5344CB8AC3E}">
        <p14:creationId xmlns:p14="http://schemas.microsoft.com/office/powerpoint/2010/main" val="9133063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Acceptance Testing provides validation that the features and functionality of the software meet business needs and requirements. It serves as a final check prior to releasing the software and ensures that it delivers value to the end-users and stakeholders.</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8</a:t>
            </a:fld>
            <a:endParaRPr lang="en-US"/>
          </a:p>
        </p:txBody>
      </p:sp>
    </p:spTree>
    <p:extLst>
      <p:ext uri="{BB962C8B-B14F-4D97-AF65-F5344CB8AC3E}">
        <p14:creationId xmlns:p14="http://schemas.microsoft.com/office/powerpoint/2010/main" val="4314358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Automated testing forms a fundamental part of the Continuous Integration and Continuous Deployment (CI/CD) pipeline, enabling teams to deliver code changes more rapidly and reliably.</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9</a:t>
            </a:fld>
            <a:endParaRPr lang="en-US"/>
          </a:p>
        </p:txBody>
      </p:sp>
    </p:spTree>
    <p:extLst>
      <p:ext uri="{BB962C8B-B14F-4D97-AF65-F5344CB8AC3E}">
        <p14:creationId xmlns:p14="http://schemas.microsoft.com/office/powerpoint/2010/main" val="647634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B9D59-A9A4-8994-26AF-FE4984CBB2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4D781F6-6859-0EF3-C39D-BA590B1BA7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67D2EB2-2B46-A12C-661E-99E4168B7B3C}"/>
              </a:ext>
            </a:extLst>
          </p:cNvPr>
          <p:cNvSpPr>
            <a:spLocks noGrp="1"/>
          </p:cNvSpPr>
          <p:nvPr>
            <p:ph type="dt" sz="half" idx="10"/>
          </p:nvPr>
        </p:nvSpPr>
        <p:spPr/>
        <p:txBody>
          <a:bodyPr/>
          <a:lstStyle/>
          <a:p>
            <a:fld id="{A89D12CB-6A8B-447D-BCA4-13DF7FED160A}" type="datetimeFigureOut">
              <a:rPr lang="en-US" smtClean="0"/>
              <a:t>6/11/2023</a:t>
            </a:fld>
            <a:endParaRPr lang="en-US"/>
          </a:p>
        </p:txBody>
      </p:sp>
      <p:sp>
        <p:nvSpPr>
          <p:cNvPr id="5" name="Footer Placeholder 4">
            <a:extLst>
              <a:ext uri="{FF2B5EF4-FFF2-40B4-BE49-F238E27FC236}">
                <a16:creationId xmlns:a16="http://schemas.microsoft.com/office/drawing/2014/main" id="{D173488D-354F-C756-9830-B43FDA32D0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F47445-073C-D221-D4E7-B59B02988ADB}"/>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3787570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3482D-0584-9A59-72DB-ADDFA3B16F9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D3BE060-6B3E-5BBC-9FBB-88F1BF76BAA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1CD1ED-184B-D58E-946B-12241FC2249F}"/>
              </a:ext>
            </a:extLst>
          </p:cNvPr>
          <p:cNvSpPr>
            <a:spLocks noGrp="1"/>
          </p:cNvSpPr>
          <p:nvPr>
            <p:ph type="dt" sz="half" idx="10"/>
          </p:nvPr>
        </p:nvSpPr>
        <p:spPr/>
        <p:txBody>
          <a:bodyPr/>
          <a:lstStyle/>
          <a:p>
            <a:fld id="{A89D12CB-6A8B-447D-BCA4-13DF7FED160A}" type="datetimeFigureOut">
              <a:rPr lang="en-US" smtClean="0"/>
              <a:t>6/11/2023</a:t>
            </a:fld>
            <a:endParaRPr lang="en-US"/>
          </a:p>
        </p:txBody>
      </p:sp>
      <p:sp>
        <p:nvSpPr>
          <p:cNvPr id="5" name="Footer Placeholder 4">
            <a:extLst>
              <a:ext uri="{FF2B5EF4-FFF2-40B4-BE49-F238E27FC236}">
                <a16:creationId xmlns:a16="http://schemas.microsoft.com/office/drawing/2014/main" id="{590B8E12-ED4B-92B4-8B3B-39EE8BB7D2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3F77EC-E326-03F4-397E-AD7D02D743CA}"/>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33573763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515C64E-EAF1-F98B-7365-7AD1DC6838E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1E8F58A-AA27-5B31-AC2B-C0BBAE0BB1A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3309F2-FD91-7DE8-B32A-C7C334DB8D1C}"/>
              </a:ext>
            </a:extLst>
          </p:cNvPr>
          <p:cNvSpPr>
            <a:spLocks noGrp="1"/>
          </p:cNvSpPr>
          <p:nvPr>
            <p:ph type="dt" sz="half" idx="10"/>
          </p:nvPr>
        </p:nvSpPr>
        <p:spPr/>
        <p:txBody>
          <a:bodyPr/>
          <a:lstStyle/>
          <a:p>
            <a:fld id="{A89D12CB-6A8B-447D-BCA4-13DF7FED160A}" type="datetimeFigureOut">
              <a:rPr lang="en-US" smtClean="0"/>
              <a:t>6/11/2023</a:t>
            </a:fld>
            <a:endParaRPr lang="en-US"/>
          </a:p>
        </p:txBody>
      </p:sp>
      <p:sp>
        <p:nvSpPr>
          <p:cNvPr id="5" name="Footer Placeholder 4">
            <a:extLst>
              <a:ext uri="{FF2B5EF4-FFF2-40B4-BE49-F238E27FC236}">
                <a16:creationId xmlns:a16="http://schemas.microsoft.com/office/drawing/2014/main" id="{434124C2-2A63-3371-3968-A2B114542E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B285CD-0810-BF1D-5FB6-E73F1F7115D7}"/>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2346893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1200F-9EED-8482-6065-3288A3E46A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B82E12-B269-1ED5-A370-CE48D9318FA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73C7AA-563A-F901-0EA3-B2E41BCE9FC3}"/>
              </a:ext>
            </a:extLst>
          </p:cNvPr>
          <p:cNvSpPr>
            <a:spLocks noGrp="1"/>
          </p:cNvSpPr>
          <p:nvPr>
            <p:ph type="dt" sz="half" idx="10"/>
          </p:nvPr>
        </p:nvSpPr>
        <p:spPr/>
        <p:txBody>
          <a:bodyPr/>
          <a:lstStyle/>
          <a:p>
            <a:fld id="{A89D12CB-6A8B-447D-BCA4-13DF7FED160A}" type="datetimeFigureOut">
              <a:rPr lang="en-US" smtClean="0"/>
              <a:t>6/11/2023</a:t>
            </a:fld>
            <a:endParaRPr lang="en-US"/>
          </a:p>
        </p:txBody>
      </p:sp>
      <p:sp>
        <p:nvSpPr>
          <p:cNvPr id="5" name="Footer Placeholder 4">
            <a:extLst>
              <a:ext uri="{FF2B5EF4-FFF2-40B4-BE49-F238E27FC236}">
                <a16:creationId xmlns:a16="http://schemas.microsoft.com/office/drawing/2014/main" id="{C2D1714E-D1AE-6E48-F403-343AEBC0C7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EC6EA-DED8-6040-FFED-954CABE1E388}"/>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42946704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760E2-B3DA-09C9-78F5-237E4850D29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29B132A-807B-B1A6-F25A-BCD8F9A7F3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DD9735D-A90A-B4DA-337D-36ABC9B92ECE}"/>
              </a:ext>
            </a:extLst>
          </p:cNvPr>
          <p:cNvSpPr>
            <a:spLocks noGrp="1"/>
          </p:cNvSpPr>
          <p:nvPr>
            <p:ph type="dt" sz="half" idx="10"/>
          </p:nvPr>
        </p:nvSpPr>
        <p:spPr/>
        <p:txBody>
          <a:bodyPr/>
          <a:lstStyle/>
          <a:p>
            <a:fld id="{A89D12CB-6A8B-447D-BCA4-13DF7FED160A}" type="datetimeFigureOut">
              <a:rPr lang="en-US" smtClean="0"/>
              <a:t>6/11/2023</a:t>
            </a:fld>
            <a:endParaRPr lang="en-US"/>
          </a:p>
        </p:txBody>
      </p:sp>
      <p:sp>
        <p:nvSpPr>
          <p:cNvPr id="5" name="Footer Placeholder 4">
            <a:extLst>
              <a:ext uri="{FF2B5EF4-FFF2-40B4-BE49-F238E27FC236}">
                <a16:creationId xmlns:a16="http://schemas.microsoft.com/office/drawing/2014/main" id="{815C084A-69C6-1884-4CD6-5A3B2579B0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1EA6D3-7612-3C35-588E-ECF2ADAAC0A8}"/>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42771568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69E7C-7040-CC35-00CA-426BF0D741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68CDF0-9C9D-1E65-F037-CAD9AC0A589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3AFAC6-DD5D-A328-A537-6ED4E1BA44C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7E63283-167A-7FB5-E7F3-67E4D46C4EBA}"/>
              </a:ext>
            </a:extLst>
          </p:cNvPr>
          <p:cNvSpPr>
            <a:spLocks noGrp="1"/>
          </p:cNvSpPr>
          <p:nvPr>
            <p:ph type="dt" sz="half" idx="10"/>
          </p:nvPr>
        </p:nvSpPr>
        <p:spPr/>
        <p:txBody>
          <a:bodyPr/>
          <a:lstStyle/>
          <a:p>
            <a:fld id="{A89D12CB-6A8B-447D-BCA4-13DF7FED160A}" type="datetimeFigureOut">
              <a:rPr lang="en-US" smtClean="0"/>
              <a:t>6/11/2023</a:t>
            </a:fld>
            <a:endParaRPr lang="en-US"/>
          </a:p>
        </p:txBody>
      </p:sp>
      <p:sp>
        <p:nvSpPr>
          <p:cNvPr id="6" name="Footer Placeholder 5">
            <a:extLst>
              <a:ext uri="{FF2B5EF4-FFF2-40B4-BE49-F238E27FC236}">
                <a16:creationId xmlns:a16="http://schemas.microsoft.com/office/drawing/2014/main" id="{5A92B30A-3671-11E6-9F7A-A13252AA83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494792-522A-AFF0-9889-BF16EE1BAFA1}"/>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693712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BF4C8-4958-EBBA-E9C0-B2E3278A48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B6F480B-557D-C1B9-636B-4F8287E39CF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7316DDF-7D82-BBE3-4F6E-E5C1A5E1880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02F536B-54E6-D7A9-7BE8-E201721916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D936461-2DF2-4626-9473-CF4B3661579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B89E4F-03F0-6DC2-7A73-5FEA08EACF58}"/>
              </a:ext>
            </a:extLst>
          </p:cNvPr>
          <p:cNvSpPr>
            <a:spLocks noGrp="1"/>
          </p:cNvSpPr>
          <p:nvPr>
            <p:ph type="dt" sz="half" idx="10"/>
          </p:nvPr>
        </p:nvSpPr>
        <p:spPr/>
        <p:txBody>
          <a:bodyPr/>
          <a:lstStyle/>
          <a:p>
            <a:fld id="{A89D12CB-6A8B-447D-BCA4-13DF7FED160A}" type="datetimeFigureOut">
              <a:rPr lang="en-US" smtClean="0"/>
              <a:t>6/11/2023</a:t>
            </a:fld>
            <a:endParaRPr lang="en-US"/>
          </a:p>
        </p:txBody>
      </p:sp>
      <p:sp>
        <p:nvSpPr>
          <p:cNvPr id="8" name="Footer Placeholder 7">
            <a:extLst>
              <a:ext uri="{FF2B5EF4-FFF2-40B4-BE49-F238E27FC236}">
                <a16:creationId xmlns:a16="http://schemas.microsoft.com/office/drawing/2014/main" id="{C9D13427-9E46-0ADF-EF79-93A1D55356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87C9435-7CD2-60B5-43F8-1FDECF8C32FC}"/>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224125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9A20E-DD6C-083D-8CFD-B038F70EEB4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C1FBB8B-80CD-8E14-3F3A-5AA44B168DD6}"/>
              </a:ext>
            </a:extLst>
          </p:cNvPr>
          <p:cNvSpPr>
            <a:spLocks noGrp="1"/>
          </p:cNvSpPr>
          <p:nvPr>
            <p:ph type="dt" sz="half" idx="10"/>
          </p:nvPr>
        </p:nvSpPr>
        <p:spPr/>
        <p:txBody>
          <a:bodyPr/>
          <a:lstStyle/>
          <a:p>
            <a:fld id="{A89D12CB-6A8B-447D-BCA4-13DF7FED160A}" type="datetimeFigureOut">
              <a:rPr lang="en-US" smtClean="0"/>
              <a:t>6/11/2023</a:t>
            </a:fld>
            <a:endParaRPr lang="en-US"/>
          </a:p>
        </p:txBody>
      </p:sp>
      <p:sp>
        <p:nvSpPr>
          <p:cNvPr id="4" name="Footer Placeholder 3">
            <a:extLst>
              <a:ext uri="{FF2B5EF4-FFF2-40B4-BE49-F238E27FC236}">
                <a16:creationId xmlns:a16="http://schemas.microsoft.com/office/drawing/2014/main" id="{2F58E3A0-CFAC-C0A1-8580-CA57E7061E3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A434E61-9882-3525-F570-3B94143B5F69}"/>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3660526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A3EC58-0519-60B7-2057-6089E7C32E01}"/>
              </a:ext>
            </a:extLst>
          </p:cNvPr>
          <p:cNvSpPr>
            <a:spLocks noGrp="1"/>
          </p:cNvSpPr>
          <p:nvPr>
            <p:ph type="dt" sz="half" idx="10"/>
          </p:nvPr>
        </p:nvSpPr>
        <p:spPr/>
        <p:txBody>
          <a:bodyPr/>
          <a:lstStyle/>
          <a:p>
            <a:fld id="{A89D12CB-6A8B-447D-BCA4-13DF7FED160A}" type="datetimeFigureOut">
              <a:rPr lang="en-US" smtClean="0"/>
              <a:t>6/11/2023</a:t>
            </a:fld>
            <a:endParaRPr lang="en-US"/>
          </a:p>
        </p:txBody>
      </p:sp>
      <p:sp>
        <p:nvSpPr>
          <p:cNvPr id="3" name="Footer Placeholder 2">
            <a:extLst>
              <a:ext uri="{FF2B5EF4-FFF2-40B4-BE49-F238E27FC236}">
                <a16:creationId xmlns:a16="http://schemas.microsoft.com/office/drawing/2014/main" id="{38B6357E-D251-3D08-9D7C-F7E9EFAD8C7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A5EEA90-5FF1-E3D1-8148-236C9E77DE04}"/>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6100627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DB90F-713C-7EC4-21B1-591D97BD2CC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6A69DB-64BF-3D77-A400-D6111E1151F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AE06178-2234-1E5F-4327-711B02234E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F0BC84-6B67-0889-91C0-72BD4094A4C2}"/>
              </a:ext>
            </a:extLst>
          </p:cNvPr>
          <p:cNvSpPr>
            <a:spLocks noGrp="1"/>
          </p:cNvSpPr>
          <p:nvPr>
            <p:ph type="dt" sz="half" idx="10"/>
          </p:nvPr>
        </p:nvSpPr>
        <p:spPr/>
        <p:txBody>
          <a:bodyPr/>
          <a:lstStyle/>
          <a:p>
            <a:fld id="{A89D12CB-6A8B-447D-BCA4-13DF7FED160A}" type="datetimeFigureOut">
              <a:rPr lang="en-US" smtClean="0"/>
              <a:t>6/11/2023</a:t>
            </a:fld>
            <a:endParaRPr lang="en-US"/>
          </a:p>
        </p:txBody>
      </p:sp>
      <p:sp>
        <p:nvSpPr>
          <p:cNvPr id="6" name="Footer Placeholder 5">
            <a:extLst>
              <a:ext uri="{FF2B5EF4-FFF2-40B4-BE49-F238E27FC236}">
                <a16:creationId xmlns:a16="http://schemas.microsoft.com/office/drawing/2014/main" id="{2D26445F-2D4E-39C7-9DE0-AE1BEAF66C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6BF8B2-0DE8-99A3-47B6-D22EA4545C4A}"/>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29802560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8587C-C979-5DEA-BC6D-CB662A418C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AD385C8-CDAC-C1AD-E97E-52FA8FA1B5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7A9B3AE-C9B5-5C8C-26A4-1731EECAA5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3B23F8-CAD1-2D41-F638-A209F0F6576D}"/>
              </a:ext>
            </a:extLst>
          </p:cNvPr>
          <p:cNvSpPr>
            <a:spLocks noGrp="1"/>
          </p:cNvSpPr>
          <p:nvPr>
            <p:ph type="dt" sz="half" idx="10"/>
          </p:nvPr>
        </p:nvSpPr>
        <p:spPr/>
        <p:txBody>
          <a:bodyPr/>
          <a:lstStyle/>
          <a:p>
            <a:fld id="{A89D12CB-6A8B-447D-BCA4-13DF7FED160A}" type="datetimeFigureOut">
              <a:rPr lang="en-US" smtClean="0"/>
              <a:t>6/11/2023</a:t>
            </a:fld>
            <a:endParaRPr lang="en-US"/>
          </a:p>
        </p:txBody>
      </p:sp>
      <p:sp>
        <p:nvSpPr>
          <p:cNvPr id="6" name="Footer Placeholder 5">
            <a:extLst>
              <a:ext uri="{FF2B5EF4-FFF2-40B4-BE49-F238E27FC236}">
                <a16:creationId xmlns:a16="http://schemas.microsoft.com/office/drawing/2014/main" id="{17B221BE-03E0-56FF-A9FE-6EBFF8B06A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23A426-F91A-A4B2-D95A-A399CF8A591E}"/>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9902662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6693A2-7C03-CD25-913E-27F21A13C5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54A3543-E83C-40C8-DD4C-B2E161DFC7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513A72-3BB8-9180-C149-916D8EFB89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9D12CB-6A8B-447D-BCA4-13DF7FED160A}" type="datetimeFigureOut">
              <a:rPr lang="en-US" smtClean="0"/>
              <a:t>6/11/2023</a:t>
            </a:fld>
            <a:endParaRPr lang="en-US"/>
          </a:p>
        </p:txBody>
      </p:sp>
      <p:sp>
        <p:nvSpPr>
          <p:cNvPr id="5" name="Footer Placeholder 4">
            <a:extLst>
              <a:ext uri="{FF2B5EF4-FFF2-40B4-BE49-F238E27FC236}">
                <a16:creationId xmlns:a16="http://schemas.microsoft.com/office/drawing/2014/main" id="{7658F81F-8EFF-9903-82F2-93EFB08B073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1C54B80-51EB-0549-9CB8-C93BF85326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603ADD-9C1F-47E7-9788-8FA1C7D1425F}" type="slidenum">
              <a:rPr lang="en-US" smtClean="0"/>
              <a:t>‹#›</a:t>
            </a:fld>
            <a:endParaRPr lang="en-US"/>
          </a:p>
        </p:txBody>
      </p:sp>
    </p:spTree>
    <p:extLst>
      <p:ext uri="{BB962C8B-B14F-4D97-AF65-F5344CB8AC3E}">
        <p14:creationId xmlns:p14="http://schemas.microsoft.com/office/powerpoint/2010/main" val="15146006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80E21785-62D8-430F-9521-90166EF7C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ED7CF8A0-D3E4-4A16-87D3-1D973AC61B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13296" y="697832"/>
            <a:ext cx="8189484" cy="5541981"/>
          </a:xfrm>
          <a:custGeom>
            <a:avLst/>
            <a:gdLst>
              <a:gd name="connsiteX0" fmla="*/ 1164045 w 7323233"/>
              <a:gd name="connsiteY0" fmla="*/ 25 h 5835507"/>
              <a:gd name="connsiteX1" fmla="*/ 1213723 w 7323233"/>
              <a:gd name="connsiteY1" fmla="*/ 8385 h 5835507"/>
              <a:gd name="connsiteX2" fmla="*/ 2251656 w 7323233"/>
              <a:gd name="connsiteY2" fmla="*/ 138318 h 5835507"/>
              <a:gd name="connsiteX3" fmla="*/ 3226534 w 7323233"/>
              <a:gd name="connsiteY3" fmla="*/ 205194 h 5835507"/>
              <a:gd name="connsiteX4" fmla="*/ 4404335 w 7323233"/>
              <a:gd name="connsiteY4" fmla="*/ 316784 h 5835507"/>
              <a:gd name="connsiteX5" fmla="*/ 5225968 w 7323233"/>
              <a:gd name="connsiteY5" fmla="*/ 350415 h 5835507"/>
              <a:gd name="connsiteX6" fmla="*/ 5266859 w 7323233"/>
              <a:gd name="connsiteY6" fmla="*/ 348884 h 5835507"/>
              <a:gd name="connsiteX7" fmla="*/ 5685318 w 7323233"/>
              <a:gd name="connsiteY7" fmla="*/ 399712 h 5835507"/>
              <a:gd name="connsiteX8" fmla="*/ 5411315 w 7323233"/>
              <a:gd name="connsiteY8" fmla="*/ 618305 h 5835507"/>
              <a:gd name="connsiteX9" fmla="*/ 5805698 w 7323233"/>
              <a:gd name="connsiteY9" fmla="*/ 721868 h 5835507"/>
              <a:gd name="connsiteX10" fmla="*/ 6188997 w 7323233"/>
              <a:gd name="connsiteY10" fmla="*/ 868233 h 5835507"/>
              <a:gd name="connsiteX11" fmla="*/ 6261225 w 7323233"/>
              <a:gd name="connsiteY11" fmla="*/ 928614 h 5835507"/>
              <a:gd name="connsiteX12" fmla="*/ 6858533 w 7323233"/>
              <a:gd name="connsiteY12" fmla="*/ 1323379 h 5835507"/>
              <a:gd name="connsiteX13" fmla="*/ 6744269 w 7323233"/>
              <a:gd name="connsiteY13" fmla="*/ 1407072 h 5835507"/>
              <a:gd name="connsiteX14" fmla="*/ 6956365 w 7323233"/>
              <a:gd name="connsiteY14" fmla="*/ 1507197 h 5835507"/>
              <a:gd name="connsiteX15" fmla="*/ 7004134 w 7323233"/>
              <a:gd name="connsiteY15" fmla="*/ 1549234 h 5835507"/>
              <a:gd name="connsiteX16" fmla="*/ 6963627 w 7323233"/>
              <a:gd name="connsiteY16" fmla="*/ 1599678 h 5835507"/>
              <a:gd name="connsiteX17" fmla="*/ 6875731 w 7323233"/>
              <a:gd name="connsiteY17" fmla="*/ 1634837 h 5835507"/>
              <a:gd name="connsiteX18" fmla="*/ 6759175 w 7323233"/>
              <a:gd name="connsiteY18" fmla="*/ 1723878 h 5835507"/>
              <a:gd name="connsiteX19" fmla="*/ 6763759 w 7323233"/>
              <a:gd name="connsiteY19" fmla="*/ 1793431 h 5835507"/>
              <a:gd name="connsiteX20" fmla="*/ 6832931 w 7323233"/>
              <a:gd name="connsiteY20" fmla="*/ 1919543 h 5835507"/>
              <a:gd name="connsiteX21" fmla="*/ 6728984 w 7323233"/>
              <a:gd name="connsiteY21" fmla="*/ 2051386 h 5835507"/>
              <a:gd name="connsiteX22" fmla="*/ 6675481 w 7323233"/>
              <a:gd name="connsiteY22" fmla="*/ 2090365 h 5835507"/>
              <a:gd name="connsiteX23" fmla="*/ 6778665 w 7323233"/>
              <a:gd name="connsiteY23" fmla="*/ 2103740 h 5835507"/>
              <a:gd name="connsiteX24" fmla="*/ 6814587 w 7323233"/>
              <a:gd name="connsiteY24" fmla="*/ 2158771 h 5835507"/>
              <a:gd name="connsiteX25" fmla="*/ 6830637 w 7323233"/>
              <a:gd name="connsiteY25" fmla="*/ 2186286 h 5835507"/>
              <a:gd name="connsiteX26" fmla="*/ 6928087 w 7323233"/>
              <a:gd name="connsiteY26" fmla="*/ 2358639 h 5835507"/>
              <a:gd name="connsiteX27" fmla="*/ 6911653 w 7323233"/>
              <a:gd name="connsiteY27" fmla="*/ 2406789 h 5835507"/>
              <a:gd name="connsiteX28" fmla="*/ 6749237 w 7323233"/>
              <a:gd name="connsiteY28" fmla="*/ 2639522 h 5835507"/>
              <a:gd name="connsiteX29" fmla="*/ 6921971 w 7323233"/>
              <a:gd name="connsiteY29" fmla="*/ 2704488 h 5835507"/>
              <a:gd name="connsiteX30" fmla="*/ 6932290 w 7323233"/>
              <a:gd name="connsiteY30" fmla="*/ 2814548 h 5835507"/>
              <a:gd name="connsiteX31" fmla="*/ 7020186 w 7323233"/>
              <a:gd name="connsiteY31" fmla="*/ 2937603 h 5835507"/>
              <a:gd name="connsiteX32" fmla="*/ 7213555 w 7323233"/>
              <a:gd name="connsiteY32" fmla="*/ 3110719 h 5835507"/>
              <a:gd name="connsiteX33" fmla="*/ 7323233 w 7323233"/>
              <a:gd name="connsiteY33" fmla="*/ 3226893 h 5835507"/>
              <a:gd name="connsiteX34" fmla="*/ 7134067 w 7323233"/>
              <a:gd name="connsiteY34" fmla="*/ 3257847 h 5835507"/>
              <a:gd name="connsiteX35" fmla="*/ 7104643 w 7323233"/>
              <a:gd name="connsiteY35" fmla="*/ 3275809 h 5835507"/>
              <a:gd name="connsiteX36" fmla="*/ 7127189 w 7323233"/>
              <a:gd name="connsiteY36" fmla="*/ 3336953 h 5835507"/>
              <a:gd name="connsiteX37" fmla="*/ 7157379 w 7323233"/>
              <a:gd name="connsiteY37" fmla="*/ 3397718 h 5835507"/>
              <a:gd name="connsiteX38" fmla="*/ 7136361 w 7323233"/>
              <a:gd name="connsiteY38" fmla="*/ 3445487 h 5835507"/>
              <a:gd name="connsiteX39" fmla="*/ 6988849 w 7323233"/>
              <a:gd name="connsiteY39" fmla="*/ 3652233 h 5835507"/>
              <a:gd name="connsiteX40" fmla="*/ 6867705 w 7323233"/>
              <a:gd name="connsiteY40" fmla="*/ 3734395 h 5835507"/>
              <a:gd name="connsiteX41" fmla="*/ 6591791 w 7323233"/>
              <a:gd name="connsiteY41" fmla="*/ 4107760 h 5835507"/>
              <a:gd name="connsiteX42" fmla="*/ 6505041 w 7323233"/>
              <a:gd name="connsiteY42" fmla="*/ 4228904 h 5835507"/>
              <a:gd name="connsiteX43" fmla="*/ 6569243 w 7323233"/>
              <a:gd name="connsiteY43" fmla="*/ 4271704 h 5835507"/>
              <a:gd name="connsiteX44" fmla="*/ 6446188 w 7323233"/>
              <a:gd name="connsiteY44" fmla="*/ 4398582 h 5835507"/>
              <a:gd name="connsiteX45" fmla="*/ 6301351 w 7323233"/>
              <a:gd name="connsiteY45" fmla="*/ 4539595 h 5835507"/>
              <a:gd name="connsiteX46" fmla="*/ 6263519 w 7323233"/>
              <a:gd name="connsiteY46" fmla="*/ 4577047 h 5835507"/>
              <a:gd name="connsiteX47" fmla="*/ 3277744 w 7323233"/>
              <a:gd name="connsiteY47" fmla="*/ 5834336 h 5835507"/>
              <a:gd name="connsiteX48" fmla="*/ 2490505 w 7323233"/>
              <a:gd name="connsiteY48" fmla="*/ 5648992 h 5835507"/>
              <a:gd name="connsiteX49" fmla="*/ 2179046 w 7323233"/>
              <a:gd name="connsiteY49" fmla="*/ 5504920 h 5835507"/>
              <a:gd name="connsiteX50" fmla="*/ 1780078 w 7323233"/>
              <a:gd name="connsiteY50" fmla="*/ 5273715 h 5835507"/>
              <a:gd name="connsiteX51" fmla="*/ 1353592 w 7323233"/>
              <a:gd name="connsiteY51" fmla="*/ 5087606 h 5835507"/>
              <a:gd name="connsiteX52" fmla="*/ 1208373 w 7323233"/>
              <a:gd name="connsiteY52" fmla="*/ 4917165 h 5835507"/>
              <a:gd name="connsiteX53" fmla="*/ 1157548 w 7323233"/>
              <a:gd name="connsiteY53" fmla="*/ 4869396 h 5835507"/>
              <a:gd name="connsiteX54" fmla="*/ 1030289 w 7323233"/>
              <a:gd name="connsiteY54" fmla="*/ 4807103 h 5835507"/>
              <a:gd name="connsiteX55" fmla="*/ 808258 w 7323233"/>
              <a:gd name="connsiteY55" fmla="*/ 4672585 h 5835507"/>
              <a:gd name="connsiteX56" fmla="*/ 889658 w 7323233"/>
              <a:gd name="connsiteY56" fmla="*/ 4642013 h 5835507"/>
              <a:gd name="connsiteX57" fmla="*/ 1123917 w 7323233"/>
              <a:gd name="connsiteY57" fmla="*/ 4723412 h 5835507"/>
              <a:gd name="connsiteX58" fmla="*/ 1294360 w 7323233"/>
              <a:gd name="connsiteY58" fmla="*/ 4745194 h 5835507"/>
              <a:gd name="connsiteX59" fmla="*/ 1054367 w 7323233"/>
              <a:gd name="connsiteY59" fmla="*/ 4603034 h 5835507"/>
              <a:gd name="connsiteX60" fmla="*/ 822015 w 7323233"/>
              <a:gd name="connsiteY60" fmla="*/ 4418070 h 5835507"/>
              <a:gd name="connsiteX61" fmla="*/ 1001246 w 7323233"/>
              <a:gd name="connsiteY61" fmla="*/ 4453610 h 5835507"/>
              <a:gd name="connsiteX62" fmla="*/ 1008889 w 7323233"/>
              <a:gd name="connsiteY62" fmla="*/ 4428770 h 5835507"/>
              <a:gd name="connsiteX63" fmla="*/ 853733 w 7323233"/>
              <a:gd name="connsiteY63" fmla="*/ 4208648 h 5835507"/>
              <a:gd name="connsiteX64" fmla="*/ 776921 w 7323233"/>
              <a:gd name="connsiteY64" fmla="*/ 4119989 h 5835507"/>
              <a:gd name="connsiteX65" fmla="*/ 431453 w 7323233"/>
              <a:gd name="connsiteY65" fmla="*/ 3852864 h 5835507"/>
              <a:gd name="connsiteX66" fmla="*/ 759342 w 7323233"/>
              <a:gd name="connsiteY66" fmla="*/ 3972095 h 5835507"/>
              <a:gd name="connsiteX67" fmla="*/ 420753 w 7323233"/>
              <a:gd name="connsiteY67" fmla="*/ 3712230 h 5835507"/>
              <a:gd name="connsiteX68" fmla="*/ 256425 w 7323233"/>
              <a:gd name="connsiteY68" fmla="*/ 3616309 h 5835507"/>
              <a:gd name="connsiteX69" fmla="*/ 214772 w 7323233"/>
              <a:gd name="connsiteY69" fmla="*/ 3559749 h 5835507"/>
              <a:gd name="connsiteX70" fmla="*/ 287762 w 7323233"/>
              <a:gd name="connsiteY70" fmla="*/ 3547521 h 5835507"/>
              <a:gd name="connsiteX71" fmla="*/ 511706 w 7323233"/>
              <a:gd name="connsiteY71" fmla="*/ 3569305 h 5835507"/>
              <a:gd name="connsiteX72" fmla="*/ 235409 w 7323233"/>
              <a:gd name="connsiteY72" fmla="*/ 3394659 h 5835507"/>
              <a:gd name="connsiteX73" fmla="*/ 442537 w 7323233"/>
              <a:gd name="connsiteY73" fmla="*/ 3421409 h 5835507"/>
              <a:gd name="connsiteX74" fmla="*/ 502152 w 7323233"/>
              <a:gd name="connsiteY74" fmla="*/ 3352622 h 5835507"/>
              <a:gd name="connsiteX75" fmla="*/ 598455 w 7323233"/>
              <a:gd name="connsiteY75" fmla="*/ 3241415 h 5835507"/>
              <a:gd name="connsiteX76" fmla="*/ 664949 w 7323233"/>
              <a:gd name="connsiteY76" fmla="*/ 3179506 h 5835507"/>
              <a:gd name="connsiteX77" fmla="*/ 692846 w 7323233"/>
              <a:gd name="connsiteY77" fmla="*/ 2984607 h 5835507"/>
              <a:gd name="connsiteX78" fmla="*/ 635524 w 7323233"/>
              <a:gd name="connsiteY78" fmla="*/ 2771366 h 5835507"/>
              <a:gd name="connsiteX79" fmla="*/ 480368 w 7323233"/>
              <a:gd name="connsiteY79" fmla="*/ 2663598 h 5835507"/>
              <a:gd name="connsiteX80" fmla="*/ 525081 w 7323233"/>
              <a:gd name="connsiteY80" fmla="*/ 2542454 h 5835507"/>
              <a:gd name="connsiteX81" fmla="*/ 855264 w 7323233"/>
              <a:gd name="connsiteY81" fmla="*/ 2615829 h 5835507"/>
              <a:gd name="connsiteX82" fmla="*/ 361137 w 7323233"/>
              <a:gd name="connsiteY82" fmla="*/ 2327301 h 5835507"/>
              <a:gd name="connsiteX83" fmla="*/ 444065 w 7323233"/>
              <a:gd name="connsiteY83" fmla="*/ 2312780 h 5835507"/>
              <a:gd name="connsiteX84" fmla="*/ 440625 w 7323233"/>
              <a:gd name="connsiteY84" fmla="*/ 2290233 h 5835507"/>
              <a:gd name="connsiteX85" fmla="*/ 445975 w 7323233"/>
              <a:gd name="connsiteY85" fmla="*/ 2151509 h 5835507"/>
              <a:gd name="connsiteX86" fmla="*/ 459734 w 7323233"/>
              <a:gd name="connsiteY86" fmla="*/ 2087690 h 5835507"/>
              <a:gd name="connsiteX87" fmla="*/ 437950 w 7323233"/>
              <a:gd name="connsiteY87" fmla="*/ 2014315 h 5835507"/>
              <a:gd name="connsiteX88" fmla="*/ 808640 w 7323233"/>
              <a:gd name="connsiteY88" fmla="*/ 2042977 h 5835507"/>
              <a:gd name="connsiteX89" fmla="*/ 969908 w 7323233"/>
              <a:gd name="connsiteY89" fmla="*/ 2026162 h 5835507"/>
              <a:gd name="connsiteX90" fmla="*/ 1251176 w 7323233"/>
              <a:gd name="connsiteY90" fmla="*/ 2021577 h 5835507"/>
              <a:gd name="connsiteX91" fmla="*/ 1381491 w 7323233"/>
              <a:gd name="connsiteY91" fmla="*/ 2035718 h 5835507"/>
              <a:gd name="connsiteX92" fmla="*/ 1492697 w 7323233"/>
              <a:gd name="connsiteY92" fmla="*/ 2017374 h 5835507"/>
              <a:gd name="connsiteX93" fmla="*/ 1386076 w 7323233"/>
              <a:gd name="connsiteY93" fmla="*/ 1931006 h 5835507"/>
              <a:gd name="connsiteX94" fmla="*/ 1235889 w 7323233"/>
              <a:gd name="connsiteY94" fmla="*/ 1932153 h 5835507"/>
              <a:gd name="connsiteX95" fmla="*/ 1128886 w 7323233"/>
              <a:gd name="connsiteY95" fmla="*/ 1875977 h 5835507"/>
              <a:gd name="connsiteX96" fmla="*/ 1026851 w 7323233"/>
              <a:gd name="connsiteY96" fmla="*/ 1774322 h 5835507"/>
              <a:gd name="connsiteX97" fmla="*/ 666861 w 7323233"/>
              <a:gd name="connsiteY97" fmla="*/ 1612290 h 5835507"/>
              <a:gd name="connsiteX98" fmla="*/ 601130 w 7323233"/>
              <a:gd name="connsiteY98" fmla="*/ 1550762 h 5835507"/>
              <a:gd name="connsiteX99" fmla="*/ 1630272 w 7323233"/>
              <a:gd name="connsiteY99" fmla="*/ 1785787 h 5835507"/>
              <a:gd name="connsiteX100" fmla="*/ 1312320 w 7323233"/>
              <a:gd name="connsiteY100" fmla="*/ 1687191 h 5835507"/>
              <a:gd name="connsiteX101" fmla="*/ 1527473 w 7323233"/>
              <a:gd name="connsiteY101" fmla="*/ 1705153 h 5835507"/>
              <a:gd name="connsiteX102" fmla="*/ 1646706 w 7323233"/>
              <a:gd name="connsiteY102" fmla="*/ 1639040 h 5835507"/>
              <a:gd name="connsiteX103" fmla="*/ 1645178 w 7323233"/>
              <a:gd name="connsiteY103" fmla="*/ 1620315 h 5835507"/>
              <a:gd name="connsiteX104" fmla="*/ 1557663 w 7323233"/>
              <a:gd name="connsiteY104" fmla="*/ 1558787 h 5835507"/>
              <a:gd name="connsiteX105" fmla="*/ 1506454 w 7323233"/>
              <a:gd name="connsiteY105" fmla="*/ 1519044 h 5835507"/>
              <a:gd name="connsiteX106" fmla="*/ 1366204 w 7323233"/>
              <a:gd name="connsiteY106" fmla="*/ 1375735 h 5835507"/>
              <a:gd name="connsiteX107" fmla="*/ 1466329 w 7323233"/>
              <a:gd name="connsiteY107" fmla="*/ 1360450 h 5835507"/>
              <a:gd name="connsiteX108" fmla="*/ 1503397 w 7323233"/>
              <a:gd name="connsiteY108" fmla="*/ 1330641 h 5835507"/>
              <a:gd name="connsiteX109" fmla="*/ 1475501 w 7323233"/>
              <a:gd name="connsiteY109" fmla="*/ 1288604 h 5835507"/>
              <a:gd name="connsiteX110" fmla="*/ 1165573 w 7323233"/>
              <a:gd name="connsiteY110" fmla="*/ 1159435 h 5835507"/>
              <a:gd name="connsiteX111" fmla="*/ 1141498 w 7323233"/>
              <a:gd name="connsiteY111" fmla="*/ 1059311 h 5835507"/>
              <a:gd name="connsiteX112" fmla="*/ 1199585 w 7323233"/>
              <a:gd name="connsiteY112" fmla="*/ 1044407 h 5835507"/>
              <a:gd name="connsiteX113" fmla="*/ 1267226 w 7323233"/>
              <a:gd name="connsiteY113" fmla="*/ 1051286 h 5835507"/>
              <a:gd name="connsiteX114" fmla="*/ 1213342 w 7323233"/>
              <a:gd name="connsiteY114" fmla="*/ 972561 h 5835507"/>
              <a:gd name="connsiteX115" fmla="*/ 993986 w 7323233"/>
              <a:gd name="connsiteY115" fmla="*/ 893073 h 5835507"/>
              <a:gd name="connsiteX116" fmla="*/ 1047486 w 7323233"/>
              <a:gd name="connsiteY116" fmla="*/ 820083 h 5835507"/>
              <a:gd name="connsiteX117" fmla="*/ 0 w 7323233"/>
              <a:gd name="connsiteY117" fmla="*/ 488371 h 5835507"/>
              <a:gd name="connsiteX118" fmla="*/ 188403 w 7323233"/>
              <a:gd name="connsiteY118" fmla="*/ 484933 h 5835507"/>
              <a:gd name="connsiteX119" fmla="*/ 584315 w 7323233"/>
              <a:gd name="connsiteY119" fmla="*/ 534230 h 5835507"/>
              <a:gd name="connsiteX120" fmla="*/ 782271 w 7323233"/>
              <a:gd name="connsiteY120" fmla="*/ 525824 h 5835507"/>
              <a:gd name="connsiteX121" fmla="*/ 967998 w 7323233"/>
              <a:gd name="connsiteY121" fmla="*/ 552574 h 5835507"/>
              <a:gd name="connsiteX122" fmla="*/ 1129651 w 7323233"/>
              <a:gd name="connsiteY122" fmla="*/ 552574 h 5835507"/>
              <a:gd name="connsiteX123" fmla="*/ 978317 w 7323233"/>
              <a:gd name="connsiteY123" fmla="*/ 513593 h 5835507"/>
              <a:gd name="connsiteX124" fmla="*/ 1074620 w 7323233"/>
              <a:gd name="connsiteY124" fmla="*/ 478818 h 5835507"/>
              <a:gd name="connsiteX125" fmla="*/ 1091435 w 7323233"/>
              <a:gd name="connsiteY125" fmla="*/ 436781 h 5835507"/>
              <a:gd name="connsiteX126" fmla="*/ 1135383 w 7323233"/>
              <a:gd name="connsiteY126" fmla="*/ 404296 h 5835507"/>
              <a:gd name="connsiteX127" fmla="*/ 1384166 w 7323233"/>
              <a:gd name="connsiteY127" fmla="*/ 420349 h 5835507"/>
              <a:gd name="connsiteX128" fmla="*/ 1219839 w 7323233"/>
              <a:gd name="connsiteY128" fmla="*/ 286593 h 5835507"/>
              <a:gd name="connsiteX129" fmla="*/ 1114364 w 7323233"/>
              <a:gd name="connsiteY129" fmla="*/ 264428 h 5835507"/>
              <a:gd name="connsiteX130" fmla="*/ 1090289 w 7323233"/>
              <a:gd name="connsiteY130" fmla="*/ 207487 h 5835507"/>
              <a:gd name="connsiteX131" fmla="*/ 1139204 w 7323233"/>
              <a:gd name="connsiteY131" fmla="*/ 195259 h 5835507"/>
              <a:gd name="connsiteX132" fmla="*/ 1382254 w 7323233"/>
              <a:gd name="connsiteY132" fmla="*/ 242265 h 5835507"/>
              <a:gd name="connsiteX133" fmla="*/ 1423145 w 7323233"/>
              <a:gd name="connsiteY133" fmla="*/ 223537 h 5835507"/>
              <a:gd name="connsiteX134" fmla="*/ 965705 w 7323233"/>
              <a:gd name="connsiteY134" fmla="*/ 102013 h 5835507"/>
              <a:gd name="connsiteX135" fmla="*/ 972586 w 7323233"/>
              <a:gd name="connsiteY135" fmla="*/ 69912 h 5835507"/>
              <a:gd name="connsiteX136" fmla="*/ 1375376 w 7323233"/>
              <a:gd name="connsiteY136" fmla="*/ 119593 h 5835507"/>
              <a:gd name="connsiteX137" fmla="*/ 1117804 w 7323233"/>
              <a:gd name="connsiteY137" fmla="*/ 25200 h 5835507"/>
              <a:gd name="connsiteX138" fmla="*/ 1164045 w 7323233"/>
              <a:gd name="connsiteY138" fmla="*/ 25 h 5835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7323233" h="5835507">
                <a:moveTo>
                  <a:pt x="1164045" y="25"/>
                </a:moveTo>
                <a:cubicBezTo>
                  <a:pt x="1180764" y="455"/>
                  <a:pt x="1198056" y="6474"/>
                  <a:pt x="1213723" y="8385"/>
                </a:cubicBezTo>
                <a:cubicBezTo>
                  <a:pt x="1559575" y="51187"/>
                  <a:pt x="1905425" y="97428"/>
                  <a:pt x="2251656" y="138318"/>
                </a:cubicBezTo>
                <a:cubicBezTo>
                  <a:pt x="2575343" y="176534"/>
                  <a:pt x="2901320" y="185322"/>
                  <a:pt x="3226534" y="205194"/>
                </a:cubicBezTo>
                <a:cubicBezTo>
                  <a:pt x="3620153" y="229271"/>
                  <a:pt x="4013008" y="263284"/>
                  <a:pt x="4404335" y="316784"/>
                </a:cubicBezTo>
                <a:cubicBezTo>
                  <a:pt x="4676048" y="354236"/>
                  <a:pt x="4950435" y="380221"/>
                  <a:pt x="5225968" y="350415"/>
                </a:cubicBezTo>
                <a:cubicBezTo>
                  <a:pt x="5239725" y="348884"/>
                  <a:pt x="5255394" y="343918"/>
                  <a:pt x="5266859" y="348884"/>
                </a:cubicBezTo>
                <a:cubicBezTo>
                  <a:pt x="5400614" y="404680"/>
                  <a:pt x="5546596" y="364553"/>
                  <a:pt x="5685318" y="399712"/>
                </a:cubicBezTo>
                <a:cubicBezTo>
                  <a:pt x="5649777" y="535377"/>
                  <a:pt x="5497299" y="524293"/>
                  <a:pt x="5411315" y="618305"/>
                </a:cubicBezTo>
                <a:cubicBezTo>
                  <a:pt x="5551565" y="655755"/>
                  <a:pt x="5677676" y="693589"/>
                  <a:pt x="5805698" y="721868"/>
                </a:cubicBezTo>
                <a:cubicBezTo>
                  <a:pt x="5941363" y="751677"/>
                  <a:pt x="6056391" y="832311"/>
                  <a:pt x="6188997" y="868233"/>
                </a:cubicBezTo>
                <a:cubicBezTo>
                  <a:pt x="6217279" y="875876"/>
                  <a:pt x="6251291" y="902627"/>
                  <a:pt x="6261225" y="928614"/>
                </a:cubicBezTo>
                <a:cubicBezTo>
                  <a:pt x="6293326" y="1012688"/>
                  <a:pt x="6934199" y="1248479"/>
                  <a:pt x="6858533" y="1323379"/>
                </a:cubicBezTo>
                <a:cubicBezTo>
                  <a:pt x="6827197" y="1354335"/>
                  <a:pt x="6786687" y="1376500"/>
                  <a:pt x="6744269" y="1407072"/>
                </a:cubicBezTo>
                <a:cubicBezTo>
                  <a:pt x="6808090" y="1464778"/>
                  <a:pt x="6879934" y="1490000"/>
                  <a:pt x="6956365" y="1507197"/>
                </a:cubicBezTo>
                <a:cubicBezTo>
                  <a:pt x="6979295" y="1512547"/>
                  <a:pt x="7001843" y="1523247"/>
                  <a:pt x="7004134" y="1549234"/>
                </a:cubicBezTo>
                <a:cubicBezTo>
                  <a:pt x="7006427" y="1576366"/>
                  <a:pt x="6983115" y="1587066"/>
                  <a:pt x="6963627" y="1599678"/>
                </a:cubicBezTo>
                <a:cubicBezTo>
                  <a:pt x="6936493" y="1617256"/>
                  <a:pt x="6910125" y="1632543"/>
                  <a:pt x="6875731" y="1634837"/>
                </a:cubicBezTo>
                <a:cubicBezTo>
                  <a:pt x="6819171" y="1638275"/>
                  <a:pt x="6792040" y="1687191"/>
                  <a:pt x="6759175" y="1723878"/>
                </a:cubicBezTo>
                <a:cubicBezTo>
                  <a:pt x="6740831" y="1744515"/>
                  <a:pt x="6731659" y="1786169"/>
                  <a:pt x="6763759" y="1793431"/>
                </a:cubicBezTo>
                <a:cubicBezTo>
                  <a:pt x="6840955" y="1811009"/>
                  <a:pt x="6834840" y="1861837"/>
                  <a:pt x="6832931" y="1919543"/>
                </a:cubicBezTo>
                <a:cubicBezTo>
                  <a:pt x="6830255" y="1991005"/>
                  <a:pt x="6784777" y="2023871"/>
                  <a:pt x="6728984" y="2051386"/>
                </a:cubicBezTo>
                <a:cubicBezTo>
                  <a:pt x="6709875" y="2060939"/>
                  <a:pt x="6682743" y="2060556"/>
                  <a:pt x="6675481" y="2090365"/>
                </a:cubicBezTo>
                <a:cubicBezTo>
                  <a:pt x="6706819" y="2118645"/>
                  <a:pt x="6745034" y="2095715"/>
                  <a:pt x="6778665" y="2103740"/>
                </a:cubicBezTo>
                <a:cubicBezTo>
                  <a:pt x="6806561" y="2110237"/>
                  <a:pt x="6852802" y="2106799"/>
                  <a:pt x="6814587" y="2158771"/>
                </a:cubicBezTo>
                <a:cubicBezTo>
                  <a:pt x="6803503" y="2173674"/>
                  <a:pt x="6816497" y="2185139"/>
                  <a:pt x="6830637" y="2186286"/>
                </a:cubicBezTo>
                <a:cubicBezTo>
                  <a:pt x="6943755" y="2198133"/>
                  <a:pt x="6891781" y="2303226"/>
                  <a:pt x="6928087" y="2358639"/>
                </a:cubicBezTo>
                <a:cubicBezTo>
                  <a:pt x="6938021" y="2373923"/>
                  <a:pt x="6927321" y="2400292"/>
                  <a:pt x="6911653" y="2406789"/>
                </a:cubicBezTo>
                <a:cubicBezTo>
                  <a:pt x="6811528" y="2449592"/>
                  <a:pt x="6797771" y="2551626"/>
                  <a:pt x="6749237" y="2639522"/>
                </a:cubicBezTo>
                <a:cubicBezTo>
                  <a:pt x="6801975" y="2674298"/>
                  <a:pt x="6865031" y="2681941"/>
                  <a:pt x="6921971" y="2704488"/>
                </a:cubicBezTo>
                <a:cubicBezTo>
                  <a:pt x="6981205" y="2728182"/>
                  <a:pt x="6981205" y="2745760"/>
                  <a:pt x="6932290" y="2814548"/>
                </a:cubicBezTo>
                <a:cubicBezTo>
                  <a:pt x="7059546" y="2829453"/>
                  <a:pt x="7059546" y="2829453"/>
                  <a:pt x="7020186" y="2937603"/>
                </a:cubicBezTo>
                <a:cubicBezTo>
                  <a:pt x="7126808" y="2947538"/>
                  <a:pt x="7197123" y="2998747"/>
                  <a:pt x="7213555" y="3110719"/>
                </a:cubicBezTo>
                <a:cubicBezTo>
                  <a:pt x="7221580" y="3164984"/>
                  <a:pt x="7269733" y="3190588"/>
                  <a:pt x="7323233" y="3226893"/>
                </a:cubicBezTo>
                <a:cubicBezTo>
                  <a:pt x="7256739" y="3262053"/>
                  <a:pt x="7211645" y="3335425"/>
                  <a:pt x="7134067" y="3257847"/>
                </a:cubicBezTo>
                <a:cubicBezTo>
                  <a:pt x="7105789" y="3229569"/>
                  <a:pt x="7108462" y="3265491"/>
                  <a:pt x="7104643" y="3275809"/>
                </a:cubicBezTo>
                <a:cubicBezTo>
                  <a:pt x="7095471" y="3301031"/>
                  <a:pt x="7114577" y="3317846"/>
                  <a:pt x="7127189" y="3336953"/>
                </a:cubicBezTo>
                <a:cubicBezTo>
                  <a:pt x="7139417" y="3356062"/>
                  <a:pt x="7153939" y="3376315"/>
                  <a:pt x="7157379" y="3397718"/>
                </a:cubicBezTo>
                <a:cubicBezTo>
                  <a:pt x="7159671" y="3412621"/>
                  <a:pt x="7148589" y="3434403"/>
                  <a:pt x="7136361" y="3445487"/>
                </a:cubicBezTo>
                <a:cubicBezTo>
                  <a:pt x="7072159" y="3503956"/>
                  <a:pt x="7110374" y="3635418"/>
                  <a:pt x="6988849" y="3652233"/>
                </a:cubicBezTo>
                <a:cubicBezTo>
                  <a:pt x="6934199" y="3659874"/>
                  <a:pt x="6907831" y="3708027"/>
                  <a:pt x="6867705" y="3734395"/>
                </a:cubicBezTo>
                <a:cubicBezTo>
                  <a:pt x="6728219" y="3826495"/>
                  <a:pt x="6634972" y="3944964"/>
                  <a:pt x="6591791" y="4107760"/>
                </a:cubicBezTo>
                <a:cubicBezTo>
                  <a:pt x="6579943" y="4152854"/>
                  <a:pt x="6534466" y="4189160"/>
                  <a:pt x="6505041" y="4228904"/>
                </a:cubicBezTo>
                <a:cubicBezTo>
                  <a:pt x="6519181" y="4257948"/>
                  <a:pt x="6596375" y="4195273"/>
                  <a:pt x="6569243" y="4271704"/>
                </a:cubicBezTo>
                <a:cubicBezTo>
                  <a:pt x="6548606" y="4329029"/>
                  <a:pt x="6495869" y="4364569"/>
                  <a:pt x="6446188" y="4398582"/>
                </a:cubicBezTo>
                <a:cubicBezTo>
                  <a:pt x="6389629" y="4437179"/>
                  <a:pt x="6326957" y="4468132"/>
                  <a:pt x="6301351" y="4539595"/>
                </a:cubicBezTo>
                <a:cubicBezTo>
                  <a:pt x="6296001" y="4554882"/>
                  <a:pt x="6278804" y="4570932"/>
                  <a:pt x="6263519" y="4577047"/>
                </a:cubicBezTo>
                <a:cubicBezTo>
                  <a:pt x="5466343" y="5834719"/>
                  <a:pt x="3503978" y="5843126"/>
                  <a:pt x="3277744" y="5834336"/>
                </a:cubicBezTo>
                <a:cubicBezTo>
                  <a:pt x="3003739" y="5823254"/>
                  <a:pt x="2744636" y="5745676"/>
                  <a:pt x="2490505" y="5648992"/>
                </a:cubicBezTo>
                <a:cubicBezTo>
                  <a:pt x="2383118" y="5608101"/>
                  <a:pt x="2283377" y="5550014"/>
                  <a:pt x="2179046" y="5504920"/>
                </a:cubicBezTo>
                <a:cubicBezTo>
                  <a:pt x="2034975" y="5442627"/>
                  <a:pt x="1923768" y="5323777"/>
                  <a:pt x="1780078" y="5273715"/>
                </a:cubicBezTo>
                <a:cubicBezTo>
                  <a:pt x="1632184" y="5222124"/>
                  <a:pt x="1505691" y="5127731"/>
                  <a:pt x="1353592" y="5087606"/>
                </a:cubicBezTo>
                <a:cubicBezTo>
                  <a:pt x="1273341" y="5066205"/>
                  <a:pt x="1195763" y="5027608"/>
                  <a:pt x="1208373" y="4917165"/>
                </a:cubicBezTo>
                <a:cubicBezTo>
                  <a:pt x="1211813" y="4885828"/>
                  <a:pt x="1190795" y="4860224"/>
                  <a:pt x="1157548" y="4869396"/>
                </a:cubicBezTo>
                <a:cubicBezTo>
                  <a:pt x="1094110" y="4886593"/>
                  <a:pt x="1065448" y="4841115"/>
                  <a:pt x="1030289" y="4807103"/>
                </a:cubicBezTo>
                <a:cubicBezTo>
                  <a:pt x="967617" y="4746725"/>
                  <a:pt x="908001" y="4682522"/>
                  <a:pt x="808258" y="4672585"/>
                </a:cubicBezTo>
                <a:cubicBezTo>
                  <a:pt x="827365" y="4625197"/>
                  <a:pt x="859849" y="4632078"/>
                  <a:pt x="889658" y="4642013"/>
                </a:cubicBezTo>
                <a:cubicBezTo>
                  <a:pt x="967998" y="4668000"/>
                  <a:pt x="1045576" y="4697425"/>
                  <a:pt x="1123917" y="4723412"/>
                </a:cubicBezTo>
                <a:cubicBezTo>
                  <a:pt x="1175126" y="4740228"/>
                  <a:pt x="1225954" y="4763921"/>
                  <a:pt x="1294360" y="4745194"/>
                </a:cubicBezTo>
                <a:cubicBezTo>
                  <a:pt x="1235507" y="4649656"/>
                  <a:pt x="1135383" y="4632459"/>
                  <a:pt x="1054367" y="4603034"/>
                </a:cubicBezTo>
                <a:cubicBezTo>
                  <a:pt x="953095" y="4565966"/>
                  <a:pt x="893480" y="4496029"/>
                  <a:pt x="822015" y="4418070"/>
                </a:cubicBezTo>
                <a:cubicBezTo>
                  <a:pt x="896536" y="4399344"/>
                  <a:pt x="942777" y="4456669"/>
                  <a:pt x="1001246" y="4453610"/>
                </a:cubicBezTo>
                <a:cubicBezTo>
                  <a:pt x="1004304" y="4443675"/>
                  <a:pt x="1009654" y="4429153"/>
                  <a:pt x="1008889" y="4428770"/>
                </a:cubicBezTo>
                <a:cubicBezTo>
                  <a:pt x="913351" y="4385969"/>
                  <a:pt x="868639" y="4305717"/>
                  <a:pt x="853733" y="4208648"/>
                </a:cubicBezTo>
                <a:cubicBezTo>
                  <a:pt x="846092" y="4158588"/>
                  <a:pt x="811315" y="4142920"/>
                  <a:pt x="776921" y="4119989"/>
                </a:cubicBezTo>
                <a:cubicBezTo>
                  <a:pt x="656924" y="4038591"/>
                  <a:pt x="530049" y="3964835"/>
                  <a:pt x="431453" y="3852864"/>
                </a:cubicBezTo>
                <a:cubicBezTo>
                  <a:pt x="545336" y="3867767"/>
                  <a:pt x="636671" y="3940758"/>
                  <a:pt x="759342" y="3972095"/>
                </a:cubicBezTo>
                <a:cubicBezTo>
                  <a:pt x="661893" y="3849042"/>
                  <a:pt x="535781" y="3786751"/>
                  <a:pt x="420753" y="3712230"/>
                </a:cubicBezTo>
                <a:cubicBezTo>
                  <a:pt x="368397" y="3678218"/>
                  <a:pt x="319865" y="3634652"/>
                  <a:pt x="256425" y="3616309"/>
                </a:cubicBezTo>
                <a:cubicBezTo>
                  <a:pt x="233878" y="3609812"/>
                  <a:pt x="196810" y="3596055"/>
                  <a:pt x="214772" y="3559749"/>
                </a:cubicBezTo>
                <a:cubicBezTo>
                  <a:pt x="230057" y="3529561"/>
                  <a:pt x="260247" y="3538731"/>
                  <a:pt x="287762" y="3547521"/>
                </a:cubicBezTo>
                <a:cubicBezTo>
                  <a:pt x="353875" y="3569305"/>
                  <a:pt x="422281" y="3569687"/>
                  <a:pt x="511706" y="3569305"/>
                </a:cubicBezTo>
                <a:cubicBezTo>
                  <a:pt x="436803" y="3469562"/>
                  <a:pt x="299609" y="3499371"/>
                  <a:pt x="235409" y="3394659"/>
                </a:cubicBezTo>
                <a:cubicBezTo>
                  <a:pt x="315659" y="3376315"/>
                  <a:pt x="377569" y="3414149"/>
                  <a:pt x="442537" y="3421409"/>
                </a:cubicBezTo>
                <a:cubicBezTo>
                  <a:pt x="501387" y="3427906"/>
                  <a:pt x="515909" y="3410328"/>
                  <a:pt x="502152" y="3352622"/>
                </a:cubicBezTo>
                <a:cubicBezTo>
                  <a:pt x="480752" y="3262815"/>
                  <a:pt x="512852" y="3216956"/>
                  <a:pt x="598455" y="3241415"/>
                </a:cubicBezTo>
                <a:cubicBezTo>
                  <a:pt x="677943" y="3264344"/>
                  <a:pt x="686349" y="3230715"/>
                  <a:pt x="664949" y="3179506"/>
                </a:cubicBezTo>
                <a:cubicBezTo>
                  <a:pt x="634377" y="3104987"/>
                  <a:pt x="669153" y="3047281"/>
                  <a:pt x="692846" y="2984607"/>
                </a:cubicBezTo>
                <a:cubicBezTo>
                  <a:pt x="729152" y="2889069"/>
                  <a:pt x="713865" y="2842445"/>
                  <a:pt x="635524" y="2771366"/>
                </a:cubicBezTo>
                <a:cubicBezTo>
                  <a:pt x="591577" y="2731620"/>
                  <a:pt x="544190" y="2697991"/>
                  <a:pt x="480368" y="2663598"/>
                </a:cubicBezTo>
                <a:cubicBezTo>
                  <a:pt x="627499" y="2644872"/>
                  <a:pt x="473109" y="2581817"/>
                  <a:pt x="525081" y="2542454"/>
                </a:cubicBezTo>
                <a:cubicBezTo>
                  <a:pt x="629027" y="2526404"/>
                  <a:pt x="713865" y="2651751"/>
                  <a:pt x="855264" y="2615829"/>
                </a:cubicBezTo>
                <a:cubicBezTo>
                  <a:pt x="680618" y="2507295"/>
                  <a:pt x="487630" y="2471755"/>
                  <a:pt x="361137" y="2327301"/>
                </a:cubicBezTo>
                <a:cubicBezTo>
                  <a:pt x="390181" y="2294436"/>
                  <a:pt x="419224" y="2325008"/>
                  <a:pt x="444065" y="2312780"/>
                </a:cubicBezTo>
                <a:cubicBezTo>
                  <a:pt x="443300" y="2305136"/>
                  <a:pt x="445212" y="2293671"/>
                  <a:pt x="440625" y="2290233"/>
                </a:cubicBezTo>
                <a:cubicBezTo>
                  <a:pt x="346234" y="2211508"/>
                  <a:pt x="344703" y="2209598"/>
                  <a:pt x="445975" y="2151509"/>
                </a:cubicBezTo>
                <a:cubicBezTo>
                  <a:pt x="481515" y="2131255"/>
                  <a:pt x="478459" y="2113293"/>
                  <a:pt x="459734" y="2087690"/>
                </a:cubicBezTo>
                <a:cubicBezTo>
                  <a:pt x="446356" y="2069728"/>
                  <a:pt x="430306" y="2053677"/>
                  <a:pt x="437950" y="2014315"/>
                </a:cubicBezTo>
                <a:cubicBezTo>
                  <a:pt x="493362" y="2064761"/>
                  <a:pt x="761252" y="2048327"/>
                  <a:pt x="808640" y="2042977"/>
                </a:cubicBezTo>
                <a:cubicBezTo>
                  <a:pt x="861758" y="2037246"/>
                  <a:pt x="914114" y="2012787"/>
                  <a:pt x="969908" y="2026162"/>
                </a:cubicBezTo>
                <a:cubicBezTo>
                  <a:pt x="1014621" y="2036864"/>
                  <a:pt x="1221748" y="2140427"/>
                  <a:pt x="1251176" y="2021577"/>
                </a:cubicBezTo>
                <a:cubicBezTo>
                  <a:pt x="1252704" y="2015846"/>
                  <a:pt x="1336395" y="2029221"/>
                  <a:pt x="1381491" y="2035718"/>
                </a:cubicBezTo>
                <a:cubicBezTo>
                  <a:pt x="1421235" y="2041068"/>
                  <a:pt x="1465947" y="2064761"/>
                  <a:pt x="1492697" y="2017374"/>
                </a:cubicBezTo>
                <a:cubicBezTo>
                  <a:pt x="1508366" y="1989477"/>
                  <a:pt x="1443782" y="1935593"/>
                  <a:pt x="1386076" y="1931006"/>
                </a:cubicBezTo>
                <a:cubicBezTo>
                  <a:pt x="1336013" y="1926802"/>
                  <a:pt x="1283658" y="1920687"/>
                  <a:pt x="1235889" y="1932153"/>
                </a:cubicBezTo>
                <a:cubicBezTo>
                  <a:pt x="1177038" y="1945911"/>
                  <a:pt x="1145320" y="1923746"/>
                  <a:pt x="1128886" y="1875977"/>
                </a:cubicBezTo>
                <a:cubicBezTo>
                  <a:pt x="1110542" y="1823240"/>
                  <a:pt x="1075383" y="1798781"/>
                  <a:pt x="1026851" y="1774322"/>
                </a:cubicBezTo>
                <a:cubicBezTo>
                  <a:pt x="909146" y="1715090"/>
                  <a:pt x="796030" y="1646684"/>
                  <a:pt x="666861" y="1612290"/>
                </a:cubicBezTo>
                <a:cubicBezTo>
                  <a:pt x="641255" y="1605409"/>
                  <a:pt x="612977" y="1596238"/>
                  <a:pt x="601130" y="1550762"/>
                </a:cubicBezTo>
                <a:cubicBezTo>
                  <a:pt x="950802" y="1618785"/>
                  <a:pt x="1269520" y="1796106"/>
                  <a:pt x="1630272" y="1785787"/>
                </a:cubicBezTo>
                <a:cubicBezTo>
                  <a:pt x="1531678" y="1729610"/>
                  <a:pt x="1417413" y="1726553"/>
                  <a:pt x="1312320" y="1687191"/>
                </a:cubicBezTo>
                <a:cubicBezTo>
                  <a:pt x="1386841" y="1657765"/>
                  <a:pt x="1456775" y="1688337"/>
                  <a:pt x="1527473" y="1705153"/>
                </a:cubicBezTo>
                <a:cubicBezTo>
                  <a:pt x="1586707" y="1718909"/>
                  <a:pt x="1640210" y="1721203"/>
                  <a:pt x="1646706" y="1639040"/>
                </a:cubicBezTo>
                <a:cubicBezTo>
                  <a:pt x="1644413" y="1633690"/>
                  <a:pt x="1644794" y="1626812"/>
                  <a:pt x="1645178" y="1620315"/>
                </a:cubicBezTo>
                <a:cubicBezTo>
                  <a:pt x="1625304" y="1586303"/>
                  <a:pt x="1594350" y="1568725"/>
                  <a:pt x="1557663" y="1558787"/>
                </a:cubicBezTo>
                <a:cubicBezTo>
                  <a:pt x="1535498" y="1552672"/>
                  <a:pt x="1506073" y="1543500"/>
                  <a:pt x="1506454" y="1519044"/>
                </a:cubicBezTo>
                <a:cubicBezTo>
                  <a:pt x="1507601" y="1428472"/>
                  <a:pt x="1436904" y="1402104"/>
                  <a:pt x="1366204" y="1375735"/>
                </a:cubicBezTo>
                <a:cubicBezTo>
                  <a:pt x="1405566" y="1330641"/>
                  <a:pt x="1436520" y="1363888"/>
                  <a:pt x="1466329" y="1360450"/>
                </a:cubicBezTo>
                <a:cubicBezTo>
                  <a:pt x="1485819" y="1358157"/>
                  <a:pt x="1503397" y="1353953"/>
                  <a:pt x="1503397" y="1330641"/>
                </a:cubicBezTo>
                <a:cubicBezTo>
                  <a:pt x="1503779" y="1311151"/>
                  <a:pt x="1494607" y="1288985"/>
                  <a:pt x="1475501" y="1288604"/>
                </a:cubicBezTo>
                <a:cubicBezTo>
                  <a:pt x="1355885" y="1285163"/>
                  <a:pt x="1289773" y="1159817"/>
                  <a:pt x="1165573" y="1159435"/>
                </a:cubicBezTo>
                <a:cubicBezTo>
                  <a:pt x="1091435" y="1159435"/>
                  <a:pt x="1204170" y="1088738"/>
                  <a:pt x="1141498" y="1059311"/>
                </a:cubicBezTo>
                <a:cubicBezTo>
                  <a:pt x="1127739" y="1052814"/>
                  <a:pt x="1177420" y="1042879"/>
                  <a:pt x="1199585" y="1044407"/>
                </a:cubicBezTo>
                <a:cubicBezTo>
                  <a:pt x="1221367" y="1045935"/>
                  <a:pt x="1240857" y="1064661"/>
                  <a:pt x="1267226" y="1051286"/>
                </a:cubicBezTo>
                <a:cubicBezTo>
                  <a:pt x="1281748" y="1003517"/>
                  <a:pt x="1244298" y="985938"/>
                  <a:pt x="1213342" y="972561"/>
                </a:cubicBezTo>
                <a:cubicBezTo>
                  <a:pt x="1141879" y="941607"/>
                  <a:pt x="1072327" y="904157"/>
                  <a:pt x="993986" y="893073"/>
                </a:cubicBezTo>
                <a:cubicBezTo>
                  <a:pt x="966089" y="889252"/>
                  <a:pt x="1034111" y="838042"/>
                  <a:pt x="1047486" y="820083"/>
                </a:cubicBezTo>
                <a:cubicBezTo>
                  <a:pt x="732209" y="631299"/>
                  <a:pt x="353112" y="640852"/>
                  <a:pt x="0" y="488371"/>
                </a:cubicBezTo>
                <a:cubicBezTo>
                  <a:pt x="77960" y="458564"/>
                  <a:pt x="135284" y="480346"/>
                  <a:pt x="188403" y="484933"/>
                </a:cubicBezTo>
                <a:cubicBezTo>
                  <a:pt x="321009" y="496396"/>
                  <a:pt x="452090" y="520090"/>
                  <a:pt x="584315" y="534230"/>
                </a:cubicBezTo>
                <a:cubicBezTo>
                  <a:pt x="649281" y="541108"/>
                  <a:pt x="709662" y="567096"/>
                  <a:pt x="782271" y="525824"/>
                </a:cubicBezTo>
                <a:cubicBezTo>
                  <a:pt x="830805" y="498308"/>
                  <a:pt x="908383" y="528115"/>
                  <a:pt x="967998" y="552574"/>
                </a:cubicBezTo>
                <a:cubicBezTo>
                  <a:pt x="1017296" y="572827"/>
                  <a:pt x="1064301" y="578177"/>
                  <a:pt x="1129651" y="552574"/>
                </a:cubicBezTo>
                <a:cubicBezTo>
                  <a:pt x="1070417" y="536905"/>
                  <a:pt x="1024939" y="523149"/>
                  <a:pt x="978317" y="513593"/>
                </a:cubicBezTo>
                <a:cubicBezTo>
                  <a:pt x="941248" y="505952"/>
                  <a:pt x="1029526" y="474996"/>
                  <a:pt x="1074620" y="478818"/>
                </a:cubicBezTo>
                <a:cubicBezTo>
                  <a:pt x="1137676" y="484168"/>
                  <a:pt x="1102136" y="464296"/>
                  <a:pt x="1091435" y="436781"/>
                </a:cubicBezTo>
                <a:cubicBezTo>
                  <a:pt x="1079970" y="407355"/>
                  <a:pt x="1113982" y="398184"/>
                  <a:pt x="1135383" y="404296"/>
                </a:cubicBezTo>
                <a:cubicBezTo>
                  <a:pt x="1217545" y="428374"/>
                  <a:pt x="1299326" y="385955"/>
                  <a:pt x="1384166" y="420349"/>
                </a:cubicBezTo>
                <a:cubicBezTo>
                  <a:pt x="1362764" y="335509"/>
                  <a:pt x="1316523" y="298440"/>
                  <a:pt x="1219839" y="286593"/>
                </a:cubicBezTo>
                <a:cubicBezTo>
                  <a:pt x="1183533" y="282009"/>
                  <a:pt x="1145701" y="288887"/>
                  <a:pt x="1114364" y="264428"/>
                </a:cubicBezTo>
                <a:cubicBezTo>
                  <a:pt x="1096402" y="250290"/>
                  <a:pt x="1076148" y="233474"/>
                  <a:pt x="1090289" y="207487"/>
                </a:cubicBezTo>
                <a:cubicBezTo>
                  <a:pt x="1100223" y="189144"/>
                  <a:pt x="1121626" y="189144"/>
                  <a:pt x="1139204" y="195259"/>
                </a:cubicBezTo>
                <a:cubicBezTo>
                  <a:pt x="1217929" y="222393"/>
                  <a:pt x="1300091" y="232328"/>
                  <a:pt x="1382254" y="242265"/>
                </a:cubicBezTo>
                <a:cubicBezTo>
                  <a:pt x="1394866" y="243793"/>
                  <a:pt x="1409004" y="248762"/>
                  <a:pt x="1423145" y="223537"/>
                </a:cubicBezTo>
                <a:cubicBezTo>
                  <a:pt x="1269520" y="182647"/>
                  <a:pt x="1123536" y="124559"/>
                  <a:pt x="965705" y="102013"/>
                </a:cubicBezTo>
                <a:cubicBezTo>
                  <a:pt x="967998" y="91312"/>
                  <a:pt x="970292" y="80612"/>
                  <a:pt x="972586" y="69912"/>
                </a:cubicBezTo>
                <a:cubicBezTo>
                  <a:pt x="1096020" y="85197"/>
                  <a:pt x="1219457" y="100484"/>
                  <a:pt x="1375376" y="119593"/>
                </a:cubicBezTo>
                <a:cubicBezTo>
                  <a:pt x="1279454" y="58828"/>
                  <a:pt x="1188885" y="79084"/>
                  <a:pt x="1117804" y="25200"/>
                </a:cubicBezTo>
                <a:cubicBezTo>
                  <a:pt x="1131179" y="4755"/>
                  <a:pt x="1147325" y="-405"/>
                  <a:pt x="1164045" y="25"/>
                </a:cubicBezTo>
                <a:close/>
              </a:path>
            </a:pathLst>
          </a:custGeom>
          <a:solidFill>
            <a:schemeClr val="bg2">
              <a:alpha val="5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7A5D3B08-B61F-203F-695D-172EC9FC8C2E}"/>
              </a:ext>
            </a:extLst>
          </p:cNvPr>
          <p:cNvSpPr>
            <a:spLocks noGrp="1"/>
          </p:cNvSpPr>
          <p:nvPr>
            <p:ph type="ctrTitle"/>
          </p:nvPr>
        </p:nvSpPr>
        <p:spPr>
          <a:xfrm>
            <a:off x="1989220" y="1874233"/>
            <a:ext cx="8213559" cy="2149412"/>
          </a:xfrm>
        </p:spPr>
        <p:txBody>
          <a:bodyPr>
            <a:normAutofit/>
          </a:bodyPr>
          <a:lstStyle/>
          <a:p>
            <a:pPr defTabSz="493776"/>
            <a:r>
              <a:rPr lang="en-US" sz="5200" dirty="0"/>
              <a:t>DevOps Automated Testing</a:t>
            </a:r>
          </a:p>
        </p:txBody>
      </p:sp>
      <p:sp>
        <p:nvSpPr>
          <p:cNvPr id="3" name="Subtitle 2">
            <a:extLst>
              <a:ext uri="{FF2B5EF4-FFF2-40B4-BE49-F238E27FC236}">
                <a16:creationId xmlns:a16="http://schemas.microsoft.com/office/drawing/2014/main" id="{C365C3E2-0662-FE32-CE05-61A01091EBE9}"/>
              </a:ext>
            </a:extLst>
          </p:cNvPr>
          <p:cNvSpPr>
            <a:spLocks noGrp="1"/>
          </p:cNvSpPr>
          <p:nvPr>
            <p:ph type="subTitle" idx="1"/>
          </p:nvPr>
        </p:nvSpPr>
        <p:spPr>
          <a:xfrm>
            <a:off x="3880419" y="4300833"/>
            <a:ext cx="4431162" cy="1191873"/>
          </a:xfrm>
        </p:spPr>
        <p:txBody>
          <a:bodyPr>
            <a:normAutofit/>
          </a:bodyPr>
          <a:lstStyle/>
          <a:p>
            <a:pPr defTabSz="493776">
              <a:spcBef>
                <a:spcPts val="540"/>
              </a:spcBef>
            </a:pPr>
            <a:r>
              <a:rPr lang="en-US" kern="1200">
                <a:latin typeface="+mn-lt"/>
                <a:ea typeface="+mn-ea"/>
                <a:cs typeface="+mn-cs"/>
              </a:rPr>
              <a:t>By William Egge</a:t>
            </a:r>
            <a:endParaRPr lang="en-US"/>
          </a:p>
        </p:txBody>
      </p:sp>
      <p:pic>
        <p:nvPicPr>
          <p:cNvPr id="12" name="Audio 11">
            <a:hlinkClick r:id="" action="ppaction://media"/>
            <a:extLst>
              <a:ext uri="{FF2B5EF4-FFF2-40B4-BE49-F238E27FC236}">
                <a16:creationId xmlns:a16="http://schemas.microsoft.com/office/drawing/2014/main" id="{48C6D1FA-7A79-5176-60E8-A439766D17B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80758824"/>
      </p:ext>
    </p:extLst>
  </p:cSld>
  <p:clrMapOvr>
    <a:masterClrMapping/>
  </p:clrMapOvr>
  <mc:AlternateContent xmlns:mc="http://schemas.openxmlformats.org/markup-compatibility/2006">
    <mc:Choice xmlns:p14="http://schemas.microsoft.com/office/powerpoint/2010/main" Requires="p14">
      <p:transition spd="slow" p14:dur="2000" advTm="10415"/>
    </mc:Choice>
    <mc:Fallback>
      <p:transition spd="slow" advTm="104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The Synergy of Tests in DevOps</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Unit, Integration, and Acceptance Tests in CI/CD pipeline</a:t>
            </a:r>
          </a:p>
          <a:p>
            <a:pPr marL="182880" indent="-182880" defTabSz="731520">
              <a:lnSpc>
                <a:spcPct val="200000"/>
              </a:lnSpc>
              <a:spcBef>
                <a:spcPts val="0"/>
              </a:spcBef>
            </a:pPr>
            <a:r>
              <a:rPr lang="en-US" sz="2240" kern="1200" dirty="0">
                <a:solidFill>
                  <a:srgbClr val="0E101A"/>
                </a:solidFill>
                <a:latin typeface="+mn-lt"/>
                <a:ea typeface="+mn-ea"/>
                <a:cs typeface="+mn-cs"/>
              </a:rPr>
              <a:t>Catching issues early with Continuous Integration</a:t>
            </a:r>
          </a:p>
          <a:p>
            <a:pPr marL="182880" indent="-182880" defTabSz="731520">
              <a:lnSpc>
                <a:spcPct val="200000"/>
              </a:lnSpc>
              <a:spcBef>
                <a:spcPts val="0"/>
              </a:spcBef>
            </a:pPr>
            <a:r>
              <a:rPr lang="en-US" sz="2240" kern="1200" dirty="0">
                <a:solidFill>
                  <a:srgbClr val="0E101A"/>
                </a:solidFill>
                <a:latin typeface="+mn-lt"/>
                <a:ea typeface="+mn-ea"/>
                <a:cs typeface="+mn-cs"/>
              </a:rPr>
              <a:t>Ensuring software meets requirements with Continuous Deployment</a:t>
            </a:r>
            <a:endParaRPr lang="en-US" dirty="0"/>
          </a:p>
        </p:txBody>
      </p:sp>
      <p:pic>
        <p:nvPicPr>
          <p:cNvPr id="11" name="Audio 10">
            <a:hlinkClick r:id="" action="ppaction://media"/>
            <a:extLst>
              <a:ext uri="{FF2B5EF4-FFF2-40B4-BE49-F238E27FC236}">
                <a16:creationId xmlns:a16="http://schemas.microsoft.com/office/drawing/2014/main" id="{86544806-CC2A-01F7-E79A-09BFAD8DB36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28325185"/>
      </p:ext>
    </p:extLst>
  </p:cSld>
  <p:clrMapOvr>
    <a:masterClrMapping/>
  </p:clrMapOvr>
  <mc:AlternateContent xmlns:mc="http://schemas.openxmlformats.org/markup-compatibility/2006">
    <mc:Choice xmlns:p14="http://schemas.microsoft.com/office/powerpoint/2010/main" Requires="p14">
      <p:transition spd="slow" p14:dur="2000" advTm="21111"/>
    </mc:Choice>
    <mc:Fallback>
      <p:transition spd="slow" advTm="211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Conclusion</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Summary of the importance of Automated Testing in DevOps</a:t>
            </a:r>
          </a:p>
          <a:p>
            <a:pPr marL="182880" indent="-182880" defTabSz="731520">
              <a:lnSpc>
                <a:spcPct val="200000"/>
              </a:lnSpc>
              <a:spcBef>
                <a:spcPts val="0"/>
              </a:spcBef>
            </a:pPr>
            <a:r>
              <a:rPr lang="en-US" sz="2240" kern="1200" dirty="0">
                <a:solidFill>
                  <a:srgbClr val="0E101A"/>
                </a:solidFill>
                <a:latin typeface="+mn-lt"/>
                <a:ea typeface="+mn-ea"/>
                <a:cs typeface="+mn-cs"/>
              </a:rPr>
              <a:t>The synergy between Unit, Integration, and Acceptance Tests</a:t>
            </a:r>
          </a:p>
          <a:p>
            <a:pPr marL="182880" indent="-182880" defTabSz="731520">
              <a:lnSpc>
                <a:spcPct val="200000"/>
              </a:lnSpc>
              <a:spcBef>
                <a:spcPts val="0"/>
              </a:spcBef>
            </a:pPr>
            <a:r>
              <a:rPr lang="en-US" sz="2240" kern="1200" dirty="0">
                <a:solidFill>
                  <a:srgbClr val="0E101A"/>
                </a:solidFill>
                <a:latin typeface="+mn-lt"/>
                <a:ea typeface="+mn-ea"/>
                <a:cs typeface="+mn-cs"/>
              </a:rPr>
              <a:t>Achieving high-quality software delivery at speed</a:t>
            </a:r>
            <a:endParaRPr lang="en-US" dirty="0"/>
          </a:p>
        </p:txBody>
      </p:sp>
      <p:pic>
        <p:nvPicPr>
          <p:cNvPr id="11" name="Audio 10">
            <a:hlinkClick r:id="" action="ppaction://media"/>
            <a:extLst>
              <a:ext uri="{FF2B5EF4-FFF2-40B4-BE49-F238E27FC236}">
                <a16:creationId xmlns:a16="http://schemas.microsoft.com/office/drawing/2014/main" id="{3364E27A-0FE6-5024-3EBF-0696D3B5875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92775075"/>
      </p:ext>
    </p:extLst>
  </p:cSld>
  <p:clrMapOvr>
    <a:masterClrMapping/>
  </p:clrMapOvr>
  <mc:AlternateContent xmlns:mc="http://schemas.openxmlformats.org/markup-compatibility/2006">
    <mc:Choice xmlns:p14="http://schemas.microsoft.com/office/powerpoint/2010/main" Requires="p14">
      <p:transition spd="slow" p14:dur="2000" advTm="25429"/>
    </mc:Choice>
    <mc:Fallback>
      <p:transition spd="slow" advTm="25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8DB46-EB95-AED1-A9CE-E6BF96C8573E}"/>
              </a:ext>
            </a:extLst>
          </p:cNvPr>
          <p:cNvSpPr>
            <a:spLocks noGrp="1"/>
          </p:cNvSpPr>
          <p:nvPr>
            <p:ph type="title"/>
          </p:nvPr>
        </p:nvSpPr>
        <p:spPr/>
        <p:txBody>
          <a:bodyPr/>
          <a:lstStyle/>
          <a:p>
            <a:r>
              <a:rPr lang="en-US" dirty="0"/>
              <a:t>Work Cited</a:t>
            </a:r>
          </a:p>
        </p:txBody>
      </p:sp>
      <p:sp>
        <p:nvSpPr>
          <p:cNvPr id="3" name="Content Placeholder 2">
            <a:extLst>
              <a:ext uri="{FF2B5EF4-FFF2-40B4-BE49-F238E27FC236}">
                <a16:creationId xmlns:a16="http://schemas.microsoft.com/office/drawing/2014/main" id="{0C814C45-6F4F-5A7A-8DDA-1E1F0112C682}"/>
              </a:ext>
            </a:extLst>
          </p:cNvPr>
          <p:cNvSpPr>
            <a:spLocks noGrp="1"/>
          </p:cNvSpPr>
          <p:nvPr>
            <p:ph idx="1"/>
          </p:nvPr>
        </p:nvSpPr>
        <p:spPr/>
        <p:txBody>
          <a:bodyPr/>
          <a:lstStyle/>
          <a:p>
            <a:r>
              <a:rPr lang="en-US" dirty="0"/>
              <a:t>Kim, Gene, Jez Humble, Patrick </a:t>
            </a:r>
            <a:r>
              <a:rPr lang="en-US" dirty="0" err="1"/>
              <a:t>Debois</a:t>
            </a:r>
            <a:r>
              <a:rPr lang="en-US" dirty="0"/>
              <a:t>, John Willis, and John </a:t>
            </a:r>
            <a:r>
              <a:rPr lang="en-US" dirty="0" err="1"/>
              <a:t>Allspaw</a:t>
            </a:r>
            <a:r>
              <a:rPr lang="en-US" dirty="0"/>
              <a:t>. The DevOps Handbook: How to Create World-Class Agility, Reliability, &amp; Security in Technology Organizations. IT Revolution Press, 2016.</a:t>
            </a:r>
          </a:p>
          <a:p>
            <a:r>
              <a:rPr lang="en-US" dirty="0"/>
              <a:t>Fowler, Martin. Continuous Integration. 1st Edition, Addison-Wesley, 2006.</a:t>
            </a:r>
          </a:p>
          <a:p>
            <a:r>
              <a:rPr lang="en-US" dirty="0" err="1"/>
              <a:t>Fewster</a:t>
            </a:r>
            <a:r>
              <a:rPr lang="en-US" dirty="0"/>
              <a:t>, Mark, and Dorothy Graham. Software Test Automation: Effective Use of Test Execution Tools. ACM Press, 1999.</a:t>
            </a:r>
          </a:p>
        </p:txBody>
      </p:sp>
    </p:spTree>
    <p:extLst>
      <p:ext uri="{BB962C8B-B14F-4D97-AF65-F5344CB8AC3E}">
        <p14:creationId xmlns:p14="http://schemas.microsoft.com/office/powerpoint/2010/main" val="35351600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Introduction</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Importance of collaboration between Development and Operations</a:t>
            </a:r>
          </a:p>
          <a:p>
            <a:pPr marL="182880" indent="-182880" defTabSz="731520">
              <a:lnSpc>
                <a:spcPct val="200000"/>
              </a:lnSpc>
              <a:spcBef>
                <a:spcPts val="0"/>
              </a:spcBef>
            </a:pPr>
            <a:r>
              <a:rPr lang="en-US" sz="2240" kern="1200" dirty="0">
                <a:solidFill>
                  <a:srgbClr val="0E101A"/>
                </a:solidFill>
                <a:latin typeface="+mn-lt"/>
                <a:ea typeface="+mn-ea"/>
                <a:cs typeface="+mn-cs"/>
              </a:rPr>
              <a:t>Role of Automated Testing in DevOps</a:t>
            </a:r>
            <a:endParaRPr lang="en-US" dirty="0"/>
          </a:p>
        </p:txBody>
      </p:sp>
      <p:pic>
        <p:nvPicPr>
          <p:cNvPr id="5" name="Audio 4">
            <a:hlinkClick r:id="" action="ppaction://media"/>
            <a:extLst>
              <a:ext uri="{FF2B5EF4-FFF2-40B4-BE49-F238E27FC236}">
                <a16:creationId xmlns:a16="http://schemas.microsoft.com/office/drawing/2014/main" id="{A2436C36-3FEF-0499-252D-001ED7018EB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1932911"/>
      </p:ext>
    </p:extLst>
  </p:cSld>
  <p:clrMapOvr>
    <a:masterClrMapping/>
  </p:clrMapOvr>
  <mc:AlternateContent xmlns:mc="http://schemas.openxmlformats.org/markup-compatibility/2006">
    <mc:Choice xmlns:p14="http://schemas.microsoft.com/office/powerpoint/2010/main" Requires="p14">
      <p:transition spd="slow" p14:dur="2000" advTm="19498"/>
    </mc:Choice>
    <mc:Fallback>
      <p:transition spd="slow" advTm="194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Unit Testing Defined</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Definition of Unit Testing</a:t>
            </a:r>
          </a:p>
          <a:p>
            <a:pPr marL="182880" indent="-182880" defTabSz="731520">
              <a:lnSpc>
                <a:spcPct val="200000"/>
              </a:lnSpc>
              <a:spcBef>
                <a:spcPts val="0"/>
              </a:spcBef>
            </a:pPr>
            <a:r>
              <a:rPr lang="en-US" sz="2240" kern="1200" dirty="0">
                <a:solidFill>
                  <a:srgbClr val="0E101A"/>
                </a:solidFill>
                <a:latin typeface="+mn-lt"/>
                <a:ea typeface="+mn-ea"/>
                <a:cs typeface="+mn-cs"/>
              </a:rPr>
              <a:t>Focus on individual components</a:t>
            </a:r>
          </a:p>
          <a:p>
            <a:pPr marL="182880" indent="-182880" defTabSz="731520">
              <a:lnSpc>
                <a:spcPct val="200000"/>
              </a:lnSpc>
              <a:spcBef>
                <a:spcPts val="0"/>
              </a:spcBef>
            </a:pPr>
            <a:r>
              <a:rPr lang="en-US" sz="2240" kern="1200" dirty="0">
                <a:solidFill>
                  <a:srgbClr val="0E101A"/>
                </a:solidFill>
                <a:latin typeface="+mn-lt"/>
                <a:ea typeface="+mn-ea"/>
                <a:cs typeface="+mn-cs"/>
              </a:rPr>
              <a:t>The objective of Unit Testing</a:t>
            </a:r>
            <a:endParaRPr lang="en-US" dirty="0"/>
          </a:p>
        </p:txBody>
      </p:sp>
      <p:pic>
        <p:nvPicPr>
          <p:cNvPr id="6" name="Audio 5">
            <a:hlinkClick r:id="" action="ppaction://media"/>
            <a:extLst>
              <a:ext uri="{FF2B5EF4-FFF2-40B4-BE49-F238E27FC236}">
                <a16:creationId xmlns:a16="http://schemas.microsoft.com/office/drawing/2014/main" id="{3DE51D31-12E3-B11F-E036-2CB532B5753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19785011"/>
      </p:ext>
    </p:extLst>
  </p:cSld>
  <p:clrMapOvr>
    <a:masterClrMapping/>
  </p:clrMapOvr>
  <mc:AlternateContent xmlns:mc="http://schemas.openxmlformats.org/markup-compatibility/2006">
    <mc:Choice xmlns:p14="http://schemas.microsoft.com/office/powerpoint/2010/main" Requires="p14">
      <p:transition spd="slow" p14:dur="2000" advTm="24817"/>
    </mc:Choice>
    <mc:Fallback>
      <p:transition spd="slow" advTm="248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Benefits of Unit Testing</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Early detection and resolution of issues</a:t>
            </a:r>
          </a:p>
          <a:p>
            <a:pPr marL="182880" indent="-182880" defTabSz="731520">
              <a:lnSpc>
                <a:spcPct val="200000"/>
              </a:lnSpc>
              <a:spcBef>
                <a:spcPts val="0"/>
              </a:spcBef>
            </a:pPr>
            <a:r>
              <a:rPr lang="en-US" sz="2240" kern="1200" dirty="0">
                <a:solidFill>
                  <a:srgbClr val="0E101A"/>
                </a:solidFill>
                <a:latin typeface="+mn-lt"/>
                <a:ea typeface="+mn-ea"/>
                <a:cs typeface="+mn-cs"/>
              </a:rPr>
              <a:t>Facilitates code refactoring</a:t>
            </a:r>
          </a:p>
          <a:p>
            <a:pPr marL="182880" indent="-182880" defTabSz="731520">
              <a:lnSpc>
                <a:spcPct val="200000"/>
              </a:lnSpc>
              <a:spcBef>
                <a:spcPts val="0"/>
              </a:spcBef>
            </a:pPr>
            <a:r>
              <a:rPr lang="en-US" sz="2240" kern="1200" dirty="0">
                <a:solidFill>
                  <a:srgbClr val="0E101A"/>
                </a:solidFill>
                <a:latin typeface="+mn-lt"/>
                <a:ea typeface="+mn-ea"/>
                <a:cs typeface="+mn-cs"/>
              </a:rPr>
              <a:t>Smoother integration process</a:t>
            </a:r>
            <a:endParaRPr lang="en-US" dirty="0"/>
          </a:p>
        </p:txBody>
      </p:sp>
      <p:pic>
        <p:nvPicPr>
          <p:cNvPr id="6" name="Audio 5">
            <a:hlinkClick r:id="" action="ppaction://media"/>
            <a:extLst>
              <a:ext uri="{FF2B5EF4-FFF2-40B4-BE49-F238E27FC236}">
                <a16:creationId xmlns:a16="http://schemas.microsoft.com/office/drawing/2014/main" id="{847F8CDC-1ABD-E905-85EA-9CFFF07403D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39264308"/>
      </p:ext>
    </p:extLst>
  </p:cSld>
  <p:clrMapOvr>
    <a:masterClrMapping/>
  </p:clrMapOvr>
  <mc:AlternateContent xmlns:mc="http://schemas.openxmlformats.org/markup-compatibility/2006">
    <mc:Choice xmlns:p14="http://schemas.microsoft.com/office/powerpoint/2010/main" Requires="p14">
      <p:transition spd="slow" p14:dur="2000" advTm="21710"/>
    </mc:Choice>
    <mc:Fallback>
      <p:transition spd="slow" advTm="217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Integration Testing Defined</a:t>
            </a:r>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Definition of Integration Testing</a:t>
            </a:r>
          </a:p>
          <a:p>
            <a:pPr marL="182880" indent="-182880" defTabSz="731520">
              <a:lnSpc>
                <a:spcPct val="200000"/>
              </a:lnSpc>
              <a:spcBef>
                <a:spcPts val="0"/>
              </a:spcBef>
            </a:pPr>
            <a:r>
              <a:rPr lang="en-US" sz="2240" kern="1200" dirty="0">
                <a:solidFill>
                  <a:srgbClr val="0E101A"/>
                </a:solidFill>
                <a:latin typeface="+mn-lt"/>
                <a:ea typeface="+mn-ea"/>
                <a:cs typeface="+mn-cs"/>
              </a:rPr>
              <a:t>Focus on interfaces and interactions</a:t>
            </a:r>
          </a:p>
          <a:p>
            <a:pPr marL="182880" indent="-182880" defTabSz="731520">
              <a:lnSpc>
                <a:spcPct val="200000"/>
              </a:lnSpc>
              <a:spcBef>
                <a:spcPts val="0"/>
              </a:spcBef>
            </a:pPr>
            <a:r>
              <a:rPr lang="en-US" sz="2240" kern="1200" dirty="0">
                <a:solidFill>
                  <a:srgbClr val="0E101A"/>
                </a:solidFill>
                <a:latin typeface="+mn-lt"/>
                <a:ea typeface="+mn-ea"/>
                <a:cs typeface="+mn-cs"/>
              </a:rPr>
              <a:t>The objective of Integration Testing</a:t>
            </a:r>
            <a:endParaRPr lang="en-US" dirty="0"/>
          </a:p>
        </p:txBody>
      </p:sp>
      <p:pic>
        <p:nvPicPr>
          <p:cNvPr id="6" name="Audio 5">
            <a:hlinkClick r:id="" action="ppaction://media"/>
            <a:extLst>
              <a:ext uri="{FF2B5EF4-FFF2-40B4-BE49-F238E27FC236}">
                <a16:creationId xmlns:a16="http://schemas.microsoft.com/office/drawing/2014/main" id="{F0BC8DFF-0C7E-4AA9-E29E-F0053D5122A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68844345"/>
      </p:ext>
    </p:extLst>
  </p:cSld>
  <p:clrMapOvr>
    <a:masterClrMapping/>
  </p:clrMapOvr>
  <mc:AlternateContent xmlns:mc="http://schemas.openxmlformats.org/markup-compatibility/2006">
    <mc:Choice xmlns:p14="http://schemas.microsoft.com/office/powerpoint/2010/main" Requires="p14">
      <p:transition spd="slow" p14:dur="2000" advTm="22191"/>
    </mc:Choice>
    <mc:Fallback>
      <p:transition spd="slow" advTm="221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Benefits of Integration Testing</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Detection of interface defects</a:t>
            </a:r>
          </a:p>
          <a:p>
            <a:pPr marL="182880" indent="-182880" defTabSz="731520">
              <a:lnSpc>
                <a:spcPct val="200000"/>
              </a:lnSpc>
              <a:spcBef>
                <a:spcPts val="0"/>
              </a:spcBef>
            </a:pPr>
            <a:r>
              <a:rPr lang="en-US" sz="2240" kern="1200" dirty="0">
                <a:solidFill>
                  <a:srgbClr val="0E101A"/>
                </a:solidFill>
                <a:latin typeface="+mn-lt"/>
                <a:ea typeface="+mn-ea"/>
                <a:cs typeface="+mn-cs"/>
              </a:rPr>
              <a:t>Ensuring proper functioning of integrated components</a:t>
            </a:r>
          </a:p>
          <a:p>
            <a:pPr marL="182880" indent="-182880" defTabSz="731520">
              <a:lnSpc>
                <a:spcPct val="200000"/>
              </a:lnSpc>
              <a:spcBef>
                <a:spcPts val="0"/>
              </a:spcBef>
            </a:pPr>
            <a:r>
              <a:rPr lang="en-US" sz="2240" kern="1200" dirty="0">
                <a:solidFill>
                  <a:srgbClr val="0E101A"/>
                </a:solidFill>
                <a:latin typeface="+mn-lt"/>
                <a:ea typeface="+mn-ea"/>
                <a:cs typeface="+mn-cs"/>
              </a:rPr>
              <a:t>Real-world scenario testing</a:t>
            </a:r>
            <a:endParaRPr lang="en-US" dirty="0"/>
          </a:p>
        </p:txBody>
      </p:sp>
      <p:pic>
        <p:nvPicPr>
          <p:cNvPr id="6" name="Audio 5">
            <a:hlinkClick r:id="" action="ppaction://media"/>
            <a:extLst>
              <a:ext uri="{FF2B5EF4-FFF2-40B4-BE49-F238E27FC236}">
                <a16:creationId xmlns:a16="http://schemas.microsoft.com/office/drawing/2014/main" id="{4B5A3C0E-8596-F587-3C72-FC9EE3341DE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20229966"/>
      </p:ext>
    </p:extLst>
  </p:cSld>
  <p:clrMapOvr>
    <a:masterClrMapping/>
  </p:clrMapOvr>
  <mc:AlternateContent xmlns:mc="http://schemas.openxmlformats.org/markup-compatibility/2006">
    <mc:Choice xmlns:p14="http://schemas.microsoft.com/office/powerpoint/2010/main" Requires="p14">
      <p:transition spd="slow" p14:dur="2000" advTm="18701"/>
    </mc:Choice>
    <mc:Fallback>
      <p:transition spd="slow" advTm="187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Acceptance Testing Defined</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Definition of Acceptance Testing</a:t>
            </a:r>
          </a:p>
          <a:p>
            <a:pPr marL="182880" indent="-182880" defTabSz="731520">
              <a:lnSpc>
                <a:spcPct val="200000"/>
              </a:lnSpc>
              <a:spcBef>
                <a:spcPts val="0"/>
              </a:spcBef>
            </a:pPr>
            <a:r>
              <a:rPr lang="en-US" sz="2240" kern="1200" dirty="0">
                <a:solidFill>
                  <a:srgbClr val="0E101A"/>
                </a:solidFill>
                <a:latin typeface="+mn-lt"/>
                <a:ea typeface="+mn-ea"/>
                <a:cs typeface="+mn-cs"/>
              </a:rPr>
              <a:t>Focus on system’s acceptability and business requirements</a:t>
            </a:r>
          </a:p>
          <a:p>
            <a:pPr marL="182880" indent="-182880" defTabSz="731520">
              <a:lnSpc>
                <a:spcPct val="200000"/>
              </a:lnSpc>
              <a:spcBef>
                <a:spcPts val="0"/>
              </a:spcBef>
            </a:pPr>
            <a:r>
              <a:rPr lang="en-US" sz="2240" kern="1200" dirty="0">
                <a:solidFill>
                  <a:srgbClr val="0E101A"/>
                </a:solidFill>
                <a:latin typeface="+mn-lt"/>
                <a:ea typeface="+mn-ea"/>
                <a:cs typeface="+mn-cs"/>
              </a:rPr>
              <a:t>The objective of Acceptance Testing</a:t>
            </a:r>
            <a:endParaRPr lang="en-US" dirty="0"/>
          </a:p>
        </p:txBody>
      </p:sp>
      <p:pic>
        <p:nvPicPr>
          <p:cNvPr id="10" name="Audio 9">
            <a:hlinkClick r:id="" action="ppaction://media"/>
            <a:extLst>
              <a:ext uri="{FF2B5EF4-FFF2-40B4-BE49-F238E27FC236}">
                <a16:creationId xmlns:a16="http://schemas.microsoft.com/office/drawing/2014/main" id="{C82AFCB7-B6D6-40E9-7092-1A7D2A09DF1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06704032"/>
      </p:ext>
    </p:extLst>
  </p:cSld>
  <p:clrMapOvr>
    <a:masterClrMapping/>
  </p:clrMapOvr>
  <mc:AlternateContent xmlns:mc="http://schemas.openxmlformats.org/markup-compatibility/2006">
    <mc:Choice xmlns:p14="http://schemas.microsoft.com/office/powerpoint/2010/main" Requires="p14">
      <p:transition spd="slow" p14:dur="2000" advTm="21899"/>
    </mc:Choice>
    <mc:Fallback>
      <p:transition spd="slow" advTm="218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Benefits of Acceptance Testing</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Validation of features and functionality</a:t>
            </a:r>
          </a:p>
          <a:p>
            <a:pPr marL="182880" indent="-182880" defTabSz="731520">
              <a:lnSpc>
                <a:spcPct val="200000"/>
              </a:lnSpc>
              <a:spcBef>
                <a:spcPts val="0"/>
              </a:spcBef>
            </a:pPr>
            <a:r>
              <a:rPr lang="en-US" sz="2240" kern="1200" dirty="0">
                <a:solidFill>
                  <a:srgbClr val="0E101A"/>
                </a:solidFill>
                <a:latin typeface="+mn-lt"/>
                <a:ea typeface="+mn-ea"/>
                <a:cs typeface="+mn-cs"/>
              </a:rPr>
              <a:t>Ensuring software meets business needs</a:t>
            </a:r>
          </a:p>
          <a:p>
            <a:pPr marL="182880" indent="-182880" defTabSz="731520">
              <a:lnSpc>
                <a:spcPct val="200000"/>
              </a:lnSpc>
              <a:spcBef>
                <a:spcPts val="0"/>
              </a:spcBef>
            </a:pPr>
            <a:r>
              <a:rPr lang="en-US" sz="2240" kern="1200" dirty="0">
                <a:solidFill>
                  <a:srgbClr val="0E101A"/>
                </a:solidFill>
                <a:latin typeface="+mn-lt"/>
                <a:ea typeface="+mn-ea"/>
                <a:cs typeface="+mn-cs"/>
              </a:rPr>
              <a:t>Final check before software release</a:t>
            </a:r>
            <a:endParaRPr lang="en-US" dirty="0"/>
          </a:p>
        </p:txBody>
      </p:sp>
      <p:pic>
        <p:nvPicPr>
          <p:cNvPr id="18" name="Audio 17">
            <a:hlinkClick r:id="" action="ppaction://media"/>
            <a:extLst>
              <a:ext uri="{FF2B5EF4-FFF2-40B4-BE49-F238E27FC236}">
                <a16:creationId xmlns:a16="http://schemas.microsoft.com/office/drawing/2014/main" id="{ABC14CE4-2CBE-D4C0-F1D5-33AFB2DACA6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46793740"/>
      </p:ext>
    </p:extLst>
  </p:cSld>
  <p:clrMapOvr>
    <a:masterClrMapping/>
  </p:clrMapOvr>
  <mc:AlternateContent xmlns:mc="http://schemas.openxmlformats.org/markup-compatibility/2006">
    <mc:Choice xmlns:p14="http://schemas.microsoft.com/office/powerpoint/2010/main" Requires="p14">
      <p:transition spd="slow" p14:dur="2000" advTm="18859"/>
    </mc:Choice>
    <mc:Fallback>
      <p:transition spd="slow" advTm="188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Automated Testing in CI/CD</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Role of Automated Testing in Continuous Integration and Continuous Deployment</a:t>
            </a:r>
          </a:p>
          <a:p>
            <a:pPr marL="182880" indent="-182880" defTabSz="731520">
              <a:lnSpc>
                <a:spcPct val="200000"/>
              </a:lnSpc>
              <a:spcBef>
                <a:spcPts val="0"/>
              </a:spcBef>
            </a:pPr>
            <a:r>
              <a:rPr lang="en-US" sz="2240" kern="1200" dirty="0">
                <a:solidFill>
                  <a:srgbClr val="0E101A"/>
                </a:solidFill>
                <a:latin typeface="+mn-lt"/>
                <a:ea typeface="+mn-ea"/>
                <a:cs typeface="+mn-cs"/>
              </a:rPr>
              <a:t>Delivering code changes rapidly and reliably</a:t>
            </a:r>
            <a:endParaRPr lang="en-US" dirty="0"/>
          </a:p>
        </p:txBody>
      </p:sp>
      <p:pic>
        <p:nvPicPr>
          <p:cNvPr id="12" name="Audio 11">
            <a:hlinkClick r:id="" action="ppaction://media"/>
            <a:extLst>
              <a:ext uri="{FF2B5EF4-FFF2-40B4-BE49-F238E27FC236}">
                <a16:creationId xmlns:a16="http://schemas.microsoft.com/office/drawing/2014/main" id="{F3A7820A-3169-BAC5-8FE7-AE2ED61597A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68066133"/>
      </p:ext>
    </p:extLst>
  </p:cSld>
  <p:clrMapOvr>
    <a:masterClrMapping/>
  </p:clrMapOvr>
  <mc:AlternateContent xmlns:mc="http://schemas.openxmlformats.org/markup-compatibility/2006">
    <mc:Choice xmlns:p14="http://schemas.microsoft.com/office/powerpoint/2010/main" Requires="p14">
      <p:transition spd="slow" p14:dur="2000" advTm="14635"/>
    </mc:Choice>
    <mc:Fallback>
      <p:transition spd="slow" advTm="146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Egge - Presentation 1.2 - The Technology Value Stream</Template>
  <TotalTime>230</TotalTime>
  <Words>786</Words>
  <Application>Microsoft Office PowerPoint</Application>
  <PresentationFormat>Widescreen</PresentationFormat>
  <Paragraphs>67</Paragraphs>
  <Slides>12</Slides>
  <Notes>12</Notes>
  <HiddenSlides>0</HiddenSlides>
  <MMClips>11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Söhne</vt:lpstr>
      <vt:lpstr>Arial</vt:lpstr>
      <vt:lpstr>Calibri</vt:lpstr>
      <vt:lpstr>Calibri Light</vt:lpstr>
      <vt:lpstr>Office Theme</vt:lpstr>
      <vt:lpstr>DevOps Automated Testing</vt:lpstr>
      <vt:lpstr>Introduction</vt:lpstr>
      <vt:lpstr>Unit Testing Defined</vt:lpstr>
      <vt:lpstr>Benefits of Unit Testing</vt:lpstr>
      <vt:lpstr>Integration Testing Defined</vt:lpstr>
      <vt:lpstr>Benefits of Integration Testing</vt:lpstr>
      <vt:lpstr>Acceptance Testing Defined</vt:lpstr>
      <vt:lpstr>Benefits of Acceptance Testing</vt:lpstr>
      <vt:lpstr>Automated Testing in CI/CD</vt:lpstr>
      <vt:lpstr>The Synergy of Tests in DevOps</vt:lpstr>
      <vt:lpstr>Conclusion</vt:lpstr>
      <vt:lpstr>Work Cited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Technology Value Stream</dc:title>
  <dc:creator>William Egge</dc:creator>
  <cp:lastModifiedBy>William Egge</cp:lastModifiedBy>
  <cp:revision>3</cp:revision>
  <dcterms:created xsi:type="dcterms:W3CDTF">2023-06-04T13:56:32Z</dcterms:created>
  <dcterms:modified xsi:type="dcterms:W3CDTF">2023-06-12T03:20:09Z</dcterms:modified>
</cp:coreProperties>
</file>

<file path=docProps/thumbnail.jpeg>
</file>